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2000" spc="-1" strike="noStrike">
                <a:latin typeface="Arial"/>
              </a:rPr>
              <a:t>Click to edit the notes format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uk-UA" sz="1400" spc="-1" strike="noStrike">
                <a:latin typeface="Times New Roman"/>
              </a:rPr>
              <a:t>&lt;header&gt;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uk-UA" sz="1400" spc="-1" strike="noStrike">
                <a:latin typeface="Times New Roman"/>
              </a:rPr>
              <a:t>&lt;date/time&gt;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uk-UA" sz="1400" spc="-1" strike="noStrike">
                <a:latin typeface="Times New Roman"/>
              </a:rPr>
              <a:t>&lt;footer&gt;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0A4CAF1-3AAE-4184-8298-5B1DAC7D0647}" type="slidenum">
              <a:rPr b="0" lang="uk-UA" sz="1400" spc="-1" strike="noStrike">
                <a:latin typeface="Times New Roman"/>
              </a:rPr>
              <a:t>&lt;number&gt;</a:t>
            </a:fld>
            <a:endParaRPr b="0" lang="uk-U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184E169-2B3E-4D04-A52C-E047C68ECAFF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ABDE0AF-B13F-4E87-B8CD-9476CDB8840C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F383CA-B50E-4163-9499-71A537259781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3B5B94-05F5-4DC9-9AEE-A9E0C0CE227C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679C986-EC75-4C77-8EEC-77F5532A5BE6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985B30-232C-4C08-AECC-234C0EAAF578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9C770A1-BB46-4A64-A49F-BA0ABD825A58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uk-UA" sz="2000" spc="-1" strike="noStrike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354E68-3FAB-4599-8CE0-770C0307562A}" type="slidenum">
              <a:rPr b="0" lang="uk-UA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uk-U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uk-UA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uk-UA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Image 0" descr="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6319440" y="2820600"/>
            <a:ext cx="6665760" cy="8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6562"/>
              </a:lnSpc>
            </a:pPr>
            <a:r>
              <a:rPr b="0" lang="uk-UA" sz="5250" spc="-1" strike="noStrike">
                <a:solidFill>
                  <a:srgbClr val="272d45"/>
                </a:solidFill>
                <a:latin typeface="Kanit"/>
                <a:ea typeface="Kanit"/>
              </a:rPr>
              <a:t>Бароко в Україні</a:t>
            </a:r>
            <a:endParaRPr b="0" lang="uk-UA" sz="5250" spc="-1" strike="noStrike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6319440" y="3987000"/>
            <a:ext cx="747720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в Україні є важливим періодом в історії мистецтва, характеризується багатством та розкішшю. Воно виявило великий вплив на архітектуру, живопис, скульптуру й музику. Це епоха, що залишила значне віддзеркалення в українській культурі.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Image 0" descr=""/>
          <p:cNvPicPr/>
          <p:nvPr/>
        </p:nvPicPr>
        <p:blipFill>
          <a:blip r:embed="rId1"/>
          <a:stretch/>
        </p:blipFill>
        <p:spPr>
          <a:xfrm>
            <a:off x="0" y="0"/>
            <a:ext cx="3657240" cy="822924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4490640" y="925560"/>
            <a:ext cx="780048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Історія появи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4802040" y="1953000"/>
            <a:ext cx="43920" cy="535068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"/>
          <p:cNvSpPr/>
          <p:nvPr/>
        </p:nvSpPr>
        <p:spPr>
          <a:xfrm>
            <a:off x="5074200" y="2354400"/>
            <a:ext cx="777240" cy="4392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6"/>
          <p:cNvSpPr/>
          <p:nvPr/>
        </p:nvSpPr>
        <p:spPr>
          <a:xfrm>
            <a:off x="4574160" y="212652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7"/>
          <p:cNvSpPr/>
          <p:nvPr/>
        </p:nvSpPr>
        <p:spPr>
          <a:xfrm>
            <a:off x="4773240" y="2168280"/>
            <a:ext cx="10080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1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6046200" y="2175120"/>
            <a:ext cx="29606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Італійське походження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58" name="CustomShape 9"/>
          <p:cNvSpPr/>
          <p:nvPr/>
        </p:nvSpPr>
        <p:spPr>
          <a:xfrm>
            <a:off x="6046200" y="2655720"/>
            <a:ext cx="775080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увійшло в історію України завдяки великим замовленням від італійських митців та архітекторів.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5074200" y="4212000"/>
            <a:ext cx="777240" cy="4392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1"/>
          <p:cNvSpPr/>
          <p:nvPr/>
        </p:nvSpPr>
        <p:spPr>
          <a:xfrm>
            <a:off x="4574160" y="398448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12"/>
          <p:cNvSpPr/>
          <p:nvPr/>
        </p:nvSpPr>
        <p:spPr>
          <a:xfrm>
            <a:off x="4739760" y="4026240"/>
            <a:ext cx="16848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2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62" name="CustomShape 13"/>
          <p:cNvSpPr/>
          <p:nvPr/>
        </p:nvSpPr>
        <p:spPr>
          <a:xfrm>
            <a:off x="6046200" y="4033080"/>
            <a:ext cx="412200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Інтеграція в українську культуру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63" name="CustomShape 14"/>
          <p:cNvSpPr/>
          <p:nvPr/>
        </p:nvSpPr>
        <p:spPr>
          <a:xfrm>
            <a:off x="6046200" y="4513320"/>
            <a:ext cx="775080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Вплив іноземних митців спровокував створення унікального українського стилю бароко.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5074200" y="6069960"/>
            <a:ext cx="777240" cy="4392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6"/>
          <p:cNvSpPr/>
          <p:nvPr/>
        </p:nvSpPr>
        <p:spPr>
          <a:xfrm>
            <a:off x="4574160" y="584208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17"/>
          <p:cNvSpPr/>
          <p:nvPr/>
        </p:nvSpPr>
        <p:spPr>
          <a:xfrm>
            <a:off x="4738320" y="5883840"/>
            <a:ext cx="17100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3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67" name="CustomShape 18"/>
          <p:cNvSpPr/>
          <p:nvPr/>
        </p:nvSpPr>
        <p:spPr>
          <a:xfrm>
            <a:off x="6046200" y="589068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Розквіт та занепад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68" name="CustomShape 19"/>
          <p:cNvSpPr/>
          <p:nvPr/>
        </p:nvSpPr>
        <p:spPr>
          <a:xfrm>
            <a:off x="6046200" y="6371280"/>
            <a:ext cx="775080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досягло піка слави у XVIII столітті, пізніше вибухнувши впадом через політичні та соціальні перетворення.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3"/>
          <p:cNvSpPr/>
          <p:nvPr/>
        </p:nvSpPr>
        <p:spPr>
          <a:xfrm>
            <a:off x="2037960" y="2220840"/>
            <a:ext cx="734580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Архітектура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2037960" y="3470760"/>
            <a:ext cx="293688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Розкіш та Елегантність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2037960" y="4039920"/>
            <a:ext cx="315612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архітектура вражає багатством декорацій, рельєфних фасадів та величністю.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74" name="CustomShape 6"/>
          <p:cNvSpPr/>
          <p:nvPr/>
        </p:nvSpPr>
        <p:spPr>
          <a:xfrm>
            <a:off x="5743800" y="3470760"/>
            <a:ext cx="315612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Символіка та Релігійність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75" name="CustomShape 7"/>
          <p:cNvSpPr/>
          <p:nvPr/>
        </p:nvSpPr>
        <p:spPr>
          <a:xfrm>
            <a:off x="5743800" y="4387320"/>
            <a:ext cx="315612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Багато будівель символізують релігійні мотиви та відображають велич богослужінь.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76" name="CustomShape 8"/>
          <p:cNvSpPr/>
          <p:nvPr/>
        </p:nvSpPr>
        <p:spPr>
          <a:xfrm>
            <a:off x="9450000" y="3470760"/>
            <a:ext cx="315612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Архітектурні Джерела Інспірації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77" name="CustomShape 9"/>
          <p:cNvSpPr/>
          <p:nvPr/>
        </p:nvSpPr>
        <p:spPr>
          <a:xfrm>
            <a:off x="9450000" y="4387320"/>
            <a:ext cx="315612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Головні джерела взірців — це церкви, палаці та садиби.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Image 0" descr=""/>
          <p:cNvPicPr/>
          <p:nvPr/>
        </p:nvPicPr>
        <p:blipFill>
          <a:blip r:embed="rId1"/>
          <a:stretch/>
        </p:blipFill>
        <p:spPr>
          <a:xfrm>
            <a:off x="0" y="0"/>
            <a:ext cx="14630040" cy="277704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2037960" y="3736080"/>
            <a:ext cx="668196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Живопис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2037960" y="493740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5"/>
          <p:cNvSpPr/>
          <p:nvPr/>
        </p:nvSpPr>
        <p:spPr>
          <a:xfrm>
            <a:off x="2237400" y="4978800"/>
            <a:ext cx="10080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1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2760120" y="5013720"/>
            <a:ext cx="264744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Динаміка та Емоційність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85" name="CustomShape 7"/>
          <p:cNvSpPr/>
          <p:nvPr/>
        </p:nvSpPr>
        <p:spPr>
          <a:xfrm>
            <a:off x="2760120" y="5841360"/>
            <a:ext cx="264744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Живопис бароко відображає динаміку, драматизм та емоційність сюжетів.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86" name="CustomShape 8"/>
          <p:cNvSpPr/>
          <p:nvPr/>
        </p:nvSpPr>
        <p:spPr>
          <a:xfrm>
            <a:off x="5630400" y="493740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9"/>
          <p:cNvSpPr/>
          <p:nvPr/>
        </p:nvSpPr>
        <p:spPr>
          <a:xfrm>
            <a:off x="5796000" y="4978800"/>
            <a:ext cx="16848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2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88" name="CustomShape 10"/>
          <p:cNvSpPr/>
          <p:nvPr/>
        </p:nvSpPr>
        <p:spPr>
          <a:xfrm>
            <a:off x="6352200" y="5013720"/>
            <a:ext cx="26474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Глибокий Колорит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89" name="CustomShape 11"/>
          <p:cNvSpPr/>
          <p:nvPr/>
        </p:nvSpPr>
        <p:spPr>
          <a:xfrm>
            <a:off x="6352200" y="5493960"/>
            <a:ext cx="2647440" cy="17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Мистецтво цього періоду багате яскравими та насиченими кольорами.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90" name="CustomShape 12"/>
          <p:cNvSpPr/>
          <p:nvPr/>
        </p:nvSpPr>
        <p:spPr>
          <a:xfrm>
            <a:off x="9222480" y="493740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3"/>
          <p:cNvSpPr/>
          <p:nvPr/>
        </p:nvSpPr>
        <p:spPr>
          <a:xfrm>
            <a:off x="9386640" y="4978800"/>
            <a:ext cx="17100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</a:pPr>
            <a:r>
              <a:rPr b="0" lang="uk-UA" sz="2629" spc="-1" strike="noStrike">
                <a:solidFill>
                  <a:srgbClr val="2c3249"/>
                </a:solidFill>
                <a:latin typeface="Kanit"/>
                <a:ea typeface="Kanit"/>
              </a:rPr>
              <a:t>3</a:t>
            </a:r>
            <a:endParaRPr b="0" lang="uk-UA" sz="2629" spc="-1" strike="noStrike">
              <a:latin typeface="Arial"/>
            </a:endParaRPr>
          </a:p>
        </p:txBody>
      </p:sp>
      <p:sp>
        <p:nvSpPr>
          <p:cNvPr id="92" name="CustomShape 14"/>
          <p:cNvSpPr/>
          <p:nvPr/>
        </p:nvSpPr>
        <p:spPr>
          <a:xfrm>
            <a:off x="9944640" y="5013720"/>
            <a:ext cx="26474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Історичні Теми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93" name="CustomShape 15"/>
          <p:cNvSpPr/>
          <p:nvPr/>
        </p:nvSpPr>
        <p:spPr>
          <a:xfrm>
            <a:off x="9944640" y="5493960"/>
            <a:ext cx="2647440" cy="17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Живописці бароко активно використовували історичні події, біблійні сюжети, міфологію.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Image 0" descr="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2037960" y="2420280"/>
            <a:ext cx="727920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Скульптура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2037960" y="3447720"/>
            <a:ext cx="3369600" cy="2361240"/>
          </a:xfrm>
          <a:prstGeom prst="roundRect">
            <a:avLst>
              <a:gd name="adj" fmla="val 4234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2267640" y="3677760"/>
            <a:ext cx="291024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Детальність та Експресивність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2267640" y="4505040"/>
            <a:ext cx="291024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скульптура відома своєю докладністю та виразністю форм.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5630400" y="3447720"/>
            <a:ext cx="3369600" cy="2361240"/>
          </a:xfrm>
          <a:prstGeom prst="roundRect">
            <a:avLst>
              <a:gd name="adj" fmla="val 4234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9"/>
          <p:cNvSpPr/>
          <p:nvPr/>
        </p:nvSpPr>
        <p:spPr>
          <a:xfrm>
            <a:off x="5860080" y="367776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Динаміка та Рух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04" name="CustomShape 10"/>
          <p:cNvSpPr/>
          <p:nvPr/>
        </p:nvSpPr>
        <p:spPr>
          <a:xfrm>
            <a:off x="5860080" y="4158000"/>
            <a:ext cx="291024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Скульптури здатні зафіксувати рух інших форм, створюючи враження динамізму.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05" name="CustomShape 11"/>
          <p:cNvSpPr/>
          <p:nvPr/>
        </p:nvSpPr>
        <p:spPr>
          <a:xfrm>
            <a:off x="9222480" y="3447720"/>
            <a:ext cx="3369600" cy="2361240"/>
          </a:xfrm>
          <a:prstGeom prst="roundRect">
            <a:avLst>
              <a:gd name="adj" fmla="val 4234"/>
            </a:avLst>
          </a:prstGeom>
          <a:solidFill>
            <a:srgbClr val="dfece9"/>
          </a:solidFill>
          <a:ln w="7560">
            <a:solidFill>
              <a:srgbClr val="c5d2c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12"/>
          <p:cNvSpPr/>
          <p:nvPr/>
        </p:nvSpPr>
        <p:spPr>
          <a:xfrm>
            <a:off x="9452160" y="367776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Патронат Церкви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07" name="CustomShape 13"/>
          <p:cNvSpPr/>
          <p:nvPr/>
        </p:nvSpPr>
        <p:spPr>
          <a:xfrm>
            <a:off x="9452160" y="4158000"/>
            <a:ext cx="2910240" cy="14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Багато скульптур були замовлені церковними установами та монастирями.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"/>
          <p:cNvSpPr/>
          <p:nvPr/>
        </p:nvSpPr>
        <p:spPr>
          <a:xfrm>
            <a:off x="2037960" y="2422080"/>
            <a:ext cx="621216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Музика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2037960" y="3672000"/>
            <a:ext cx="5110200" cy="66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5250"/>
              </a:lnSpc>
            </a:pPr>
            <a:r>
              <a:rPr b="0" lang="uk-UA" sz="5250" spc="-1" strike="noStrike">
                <a:solidFill>
                  <a:srgbClr val="2c3249"/>
                </a:solidFill>
                <a:latin typeface="Kanit"/>
                <a:ea typeface="Kanit"/>
              </a:rPr>
              <a:t>2</a:t>
            </a:r>
            <a:endParaRPr b="0" lang="uk-UA" sz="525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3192120" y="4616280"/>
            <a:ext cx="28022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Багаторангові Форми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2037960" y="5096520"/>
            <a:ext cx="511020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Бароко музика розвивалася у форматі симфонії, концерту, сюїти, токкати, прелюдії.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7481880" y="3672000"/>
            <a:ext cx="5110200" cy="66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5250"/>
              </a:lnSpc>
            </a:pPr>
            <a:r>
              <a:rPr b="0" lang="uk-UA" sz="5250" spc="-1" strike="noStrike">
                <a:solidFill>
                  <a:srgbClr val="2c3249"/>
                </a:solidFill>
                <a:latin typeface="Kanit"/>
                <a:ea typeface="Kanit"/>
              </a:rPr>
              <a:t>3</a:t>
            </a:r>
            <a:endParaRPr b="0" lang="uk-UA" sz="5250" spc="-1" strike="noStrike">
              <a:latin typeface="Arial"/>
            </a:endParaRPr>
          </a:p>
        </p:txBody>
      </p:sp>
      <p:sp>
        <p:nvSpPr>
          <p:cNvPr id="115" name="CustomShape 8"/>
          <p:cNvSpPr/>
          <p:nvPr/>
        </p:nvSpPr>
        <p:spPr>
          <a:xfrm>
            <a:off x="8648280" y="461628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733"/>
              </a:lnSpc>
            </a:pPr>
            <a:r>
              <a:rPr b="0" lang="uk-UA" sz="2189" spc="-1" strike="noStrike">
                <a:solidFill>
                  <a:srgbClr val="2c3249"/>
                </a:solidFill>
                <a:latin typeface="Kanit"/>
                <a:ea typeface="Kanit"/>
              </a:rPr>
              <a:t>Бароко Інструменти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16" name="CustomShape 9"/>
          <p:cNvSpPr/>
          <p:nvPr/>
        </p:nvSpPr>
        <p:spPr>
          <a:xfrm>
            <a:off x="7481880" y="5096520"/>
            <a:ext cx="511020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Типові інструменти того часу: клавір, скрипка, гобой, флейта, труба, віолончель.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2037960" y="2439000"/>
            <a:ext cx="775080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Відомі творці бароко в Україні</a:t>
            </a:r>
            <a:endParaRPr b="0" lang="uk-UA" sz="4379" spc="-1" strike="noStrike">
              <a:latin typeface="Arial"/>
            </a:endParaRPr>
          </a:p>
        </p:txBody>
      </p:sp>
      <p:pic>
        <p:nvPicPr>
          <p:cNvPr id="120" name="Image 0" descr=""/>
          <p:cNvPicPr/>
          <p:nvPr/>
        </p:nvPicPr>
        <p:blipFill>
          <a:blip r:embed="rId1"/>
          <a:stretch/>
        </p:blipFill>
        <p:spPr>
          <a:xfrm>
            <a:off x="2037960" y="3577680"/>
            <a:ext cx="443880" cy="44388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2037960" y="4244040"/>
            <a:ext cx="282276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Григорій Черниченко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2037960" y="4724640"/>
            <a:ext cx="329544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Відомий монументальний живописець та теоретик мистецтва бароко.</a:t>
            </a:r>
            <a:endParaRPr b="0" lang="uk-UA" sz="1750" spc="-1" strike="noStrike">
              <a:latin typeface="Arial"/>
            </a:endParaRPr>
          </a:p>
        </p:txBody>
      </p:sp>
      <p:pic>
        <p:nvPicPr>
          <p:cNvPr id="123" name="Image 1" descr=""/>
          <p:cNvPicPr/>
          <p:nvPr/>
        </p:nvPicPr>
        <p:blipFill>
          <a:blip r:embed="rId2"/>
          <a:stretch/>
        </p:blipFill>
        <p:spPr>
          <a:xfrm>
            <a:off x="5667120" y="3577680"/>
            <a:ext cx="443880" cy="443880"/>
          </a:xfrm>
          <a:prstGeom prst="rect">
            <a:avLst/>
          </a:prstGeom>
          <a:ln>
            <a:noFill/>
          </a:ln>
        </p:spPr>
      </p:pic>
      <p:sp>
        <p:nvSpPr>
          <p:cNvPr id="124" name="CustomShape 6"/>
          <p:cNvSpPr/>
          <p:nvPr/>
        </p:nvSpPr>
        <p:spPr>
          <a:xfrm>
            <a:off x="5667120" y="424404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Іван Пинзель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5667120" y="4724640"/>
            <a:ext cx="329580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Скульптор та майстер декоративного образотворчого мистецтва.</a:t>
            </a:r>
            <a:endParaRPr b="0" lang="uk-UA" sz="1750" spc="-1" strike="noStrike">
              <a:latin typeface="Arial"/>
            </a:endParaRPr>
          </a:p>
        </p:txBody>
      </p:sp>
      <p:pic>
        <p:nvPicPr>
          <p:cNvPr id="126" name="Image 2" descr=""/>
          <p:cNvPicPr/>
          <p:nvPr/>
        </p:nvPicPr>
        <p:blipFill>
          <a:blip r:embed="rId3"/>
          <a:stretch/>
        </p:blipFill>
        <p:spPr>
          <a:xfrm>
            <a:off x="9296280" y="3577680"/>
            <a:ext cx="443880" cy="443880"/>
          </a:xfrm>
          <a:prstGeom prst="rect">
            <a:avLst/>
          </a:prstGeom>
          <a:ln>
            <a:noFill/>
          </a:ln>
        </p:spPr>
      </p:pic>
      <p:sp>
        <p:nvSpPr>
          <p:cNvPr id="127" name="CustomShape 8"/>
          <p:cNvSpPr/>
          <p:nvPr/>
        </p:nvSpPr>
        <p:spPr>
          <a:xfrm>
            <a:off x="9296280" y="4244040"/>
            <a:ext cx="277704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</a:pPr>
            <a:r>
              <a:rPr b="0" lang="uk-UA" sz="2189" spc="-1" strike="noStrike">
                <a:solidFill>
                  <a:srgbClr val="272d45"/>
                </a:solidFill>
                <a:latin typeface="Kanit"/>
                <a:ea typeface="Kanit"/>
              </a:rPr>
              <a:t>Микола Дохненко</a:t>
            </a:r>
            <a:endParaRPr b="0" lang="uk-UA" sz="2189" spc="-1" strike="noStrike">
              <a:latin typeface="Arial"/>
            </a:endParaRPr>
          </a:p>
        </p:txBody>
      </p:sp>
      <p:sp>
        <p:nvSpPr>
          <p:cNvPr id="128" name="CustomShape 9"/>
          <p:cNvSpPr/>
          <p:nvPr/>
        </p:nvSpPr>
        <p:spPr>
          <a:xfrm>
            <a:off x="9296280" y="4724640"/>
            <a:ext cx="329580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Видатний органіст та композитор, відомий своїми творчими суїтами.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ebf4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2037960" y="2049120"/>
            <a:ext cx="961380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</a:pPr>
            <a:r>
              <a:rPr b="0" lang="uk-UA" sz="4379" spc="-1" strike="noStrike">
                <a:solidFill>
                  <a:srgbClr val="272d45"/>
                </a:solidFill>
                <a:latin typeface="Kanit"/>
                <a:ea typeface="Kanit"/>
              </a:rPr>
              <a:t>Сучасне сприйняття бароко в Україні</a:t>
            </a:r>
            <a:endParaRPr b="0" lang="uk-UA" sz="4379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2037960" y="3187800"/>
            <a:ext cx="10554120" cy="2992320"/>
          </a:xfrm>
          <a:prstGeom prst="roundRect">
            <a:avLst>
              <a:gd name="adj" fmla="val 3341"/>
            </a:avLst>
          </a:prstGeom>
          <a:noFill/>
          <a:ln w="756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>
            <a:off x="2045520" y="3195360"/>
            <a:ext cx="10538640" cy="99216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6"/>
          <p:cNvSpPr/>
          <p:nvPr/>
        </p:nvSpPr>
        <p:spPr>
          <a:xfrm>
            <a:off x="2267640" y="333612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Публічні заходи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7541280" y="3336120"/>
            <a:ext cx="482112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Виставки, майстер-класи, концерти, театралізовані шоу.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2045520" y="4187880"/>
            <a:ext cx="10538640" cy="9921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9"/>
          <p:cNvSpPr/>
          <p:nvPr/>
        </p:nvSpPr>
        <p:spPr>
          <a:xfrm>
            <a:off x="2267640" y="432864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Академічні дослідження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7541280" y="4328640"/>
            <a:ext cx="482112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Студії, публікації, доклади на мистецьких конференціях.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39" name="CustomShape 11"/>
          <p:cNvSpPr/>
          <p:nvPr/>
        </p:nvSpPr>
        <p:spPr>
          <a:xfrm>
            <a:off x="2045520" y="5180400"/>
            <a:ext cx="10538640" cy="99216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2"/>
          <p:cNvSpPr/>
          <p:nvPr/>
        </p:nvSpPr>
        <p:spPr>
          <a:xfrm>
            <a:off x="2267640" y="532116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Інтер'єр та Дизайн</a:t>
            </a:r>
            <a:endParaRPr b="0" lang="uk-UA" sz="1750" spc="-1" strike="noStrike">
              <a:latin typeface="Arial"/>
            </a:endParaRPr>
          </a:p>
        </p:txBody>
      </p:sp>
      <p:sp>
        <p:nvSpPr>
          <p:cNvPr id="141" name="CustomShape 13"/>
          <p:cNvSpPr/>
          <p:nvPr/>
        </p:nvSpPr>
        <p:spPr>
          <a:xfrm>
            <a:off x="7541280" y="5321160"/>
            <a:ext cx="482112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</a:pPr>
            <a:r>
              <a:rPr b="0" lang="uk-UA" sz="1750" spc="-1" strike="noStrike">
                <a:solidFill>
                  <a:srgbClr val="2c3249"/>
                </a:solidFill>
                <a:latin typeface="Martel Sans"/>
                <a:ea typeface="Martel Sans"/>
              </a:rPr>
              <a:t>Використання елементів бароко в інтер'єрі, сучасний дизайн меблів та текстилю.</a:t>
            </a:r>
            <a:endParaRPr b="0" lang="uk-UA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Neat_Office/6.2.8.2$Windows_x86 LibreOffice_project/</Applicat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2024-03-06T18:09:22Z</dcterms:created>
  <dc:creator>PptxGenJS</dc:creator>
  <dc:description/>
  <dc:language>uk-UA</dc:language>
  <cp:lastModifiedBy/>
  <dcterms:modified xsi:type="dcterms:W3CDTF">2024-03-06T20:10:50Z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