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7%D0%BD%D0%B0%D1%82%D1%8C" TargetMode="External"/><Relationship Id="rId3" Type="http://schemas.openxmlformats.org/officeDocument/2006/relationships/hyperlink" Target="https://uk.wikipedia.org/wiki/%D0%A4%D1%80%D0%B0%D0%BD%D0%BA%D0%B8" TargetMode="External"/><Relationship Id="rId7" Type="http://schemas.openxmlformats.org/officeDocument/2006/relationships/hyperlink" Target="https://uk.wikipedia.org/wiki/%D0%9B%D0%B8%D1%86%D0%B0%D1%80%D1%81%D1%8C%D0%BA%D0%B8%D0%B9_%D0%BE%D1%80%D0%B4%D0%B5%D0%B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uk.wikipedia.org/wiki/%D0%A5%D1%80%D0%B5%D1%81%D1%82%D0%BE%D0%B2%D1%96_%D0%BF%D0%BE%D1%85%D0%BE%D0%B4%D0%B8" TargetMode="External"/><Relationship Id="rId5" Type="http://schemas.openxmlformats.org/officeDocument/2006/relationships/hyperlink" Target="https://uk.wikipedia.org/wiki/%D0%92%D0%B0%D1%81%D0%B0%D0%BB" TargetMode="External"/><Relationship Id="rId4" Type="http://schemas.openxmlformats.org/officeDocument/2006/relationships/hyperlink" Target="https://uk.wikipedia.org/wiki/VII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4%D1%80%D0%B0%D0%BD%D0%BA%D1%81%D1%8C%D0%BA%D0%B0_%D0%B4%D0%B5%D1%80%D0%B6%D0%B0%D0%B2%D0%B0" TargetMode="External"/><Relationship Id="rId13" Type="http://schemas.openxmlformats.org/officeDocument/2006/relationships/hyperlink" Target="https://uk.wikipedia.org/wiki/%D0%A1%D0%B5%D0%BD%D1%8C%D0%B9%D0%BE%D1%80" TargetMode="External"/><Relationship Id="rId3" Type="http://schemas.openxmlformats.org/officeDocument/2006/relationships/hyperlink" Target="https://uk.wikipedia.org/wiki/%D0%9B%D0%B8%D1%86%D0%B0%D1%80%D1%96_%D0%9A%D1%80%D1%83%D0%B3%D0%BB%D0%BE%D0%B3%D0%BE_%D1%81%D1%82%D0%BE%D0%BB%D1%83" TargetMode="External"/><Relationship Id="rId7" Type="http://schemas.openxmlformats.org/officeDocument/2006/relationships/hyperlink" Target="https://uk.wikipedia.org/wiki/%D0%90%D0%BD%D1%82%D1%80%D1%83%D1%81%D1%82%D1%96%D0%BE%D0%BD%D0%B8" TargetMode="External"/><Relationship Id="rId12" Type="http://schemas.openxmlformats.org/officeDocument/2006/relationships/hyperlink" Target="https://uk.wikipedia.org/wiki/%D0%9A%D0%B0%D1%80%D0%BE%D0%BB%D1%96%D0%BD%D0%B3%D0%B8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uk.wikipedia.org/wiki/VII_%D1%81%D1%82%D0%BE%D0%BB%D1%96%D1%82%D1%82%D1%8F" TargetMode="External"/><Relationship Id="rId11" Type="http://schemas.openxmlformats.org/officeDocument/2006/relationships/hyperlink" Target="https://uk.wikipedia.org/wiki/%D0%93%D0%B0%D0%BB%D0%BB%D1%96%D1%8F" TargetMode="External"/><Relationship Id="rId5" Type="http://schemas.openxmlformats.org/officeDocument/2006/relationships/hyperlink" Target="https://uk.wikipedia.org/wiki/%D0%A4%D1%80%D0%B0%D0%BD%D0%BA%D0%B8" TargetMode="External"/><Relationship Id="rId10" Type="http://schemas.openxmlformats.org/officeDocument/2006/relationships/hyperlink" Target="https://uk.wikipedia.org/wiki/%D0%86%D0%B1%D0%B5%D1%80%D1%96%D0%B9%D1%81%D1%8C%D0%BA%D0%B8%D0%B9_%D0%BF%D1%96%D0%B2%D0%BE%D1%81%D1%82%D1%80%D1%96%D0%B2" TargetMode="External"/><Relationship Id="rId4" Type="http://schemas.openxmlformats.org/officeDocument/2006/relationships/hyperlink" Target="https://uk.wikipedia.org/wiki/%D0%9A%D0%BE%D1%80%D0%BE%D0%BB%D1%8C_%D0%90%D1%80%D1%82%D1%83%D1%80" TargetMode="External"/><Relationship Id="rId9" Type="http://schemas.openxmlformats.org/officeDocument/2006/relationships/hyperlink" Target="https://uk.wikipedia.org/wiki/%D0%90%D1%80%D0%B0%D0%B1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Рицарі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/>
              <a:t>їхні</a:t>
            </a:r>
            <a:r>
              <a:rPr lang="ru-RU" b="1" dirty="0"/>
              <a:t> </a:t>
            </a:r>
            <a:r>
              <a:rPr lang="ru-RU" b="1" dirty="0" smtClean="0"/>
              <a:t>ПОДВИГИ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  <a:latin typeface="Arial Black" pitchFamily="34" charset="0"/>
              </a:rPr>
              <a:t>Виконала учениця </a:t>
            </a:r>
            <a:r>
              <a:rPr lang="ru-RU" b="1" dirty="0" err="1">
                <a:solidFill>
                  <a:schemeClr val="tx1"/>
                </a:solidFill>
                <a:latin typeface="Arial Black" pitchFamily="34" charset="0"/>
              </a:rPr>
              <a:t>Сльоза</a:t>
            </a:r>
            <a:r>
              <a:rPr lang="ru-RU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Arial Black" pitchFamily="34" charset="0"/>
              </a:rPr>
              <a:t>Уляна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b="1" dirty="0" err="1">
                <a:latin typeface="Arial Black" pitchFamily="34" charset="0"/>
              </a:rPr>
              <a:t>Лицар</a:t>
            </a:r>
            <a:r>
              <a:rPr lang="ru-RU" sz="1800" b="1" dirty="0">
                <a:latin typeface="Arial Black" pitchFamily="34" charset="0"/>
              </a:rPr>
              <a:t>, рейтер, </a:t>
            </a:r>
            <a:r>
              <a:rPr lang="ru-RU" sz="1800" b="1" dirty="0" err="1">
                <a:latin typeface="Arial Black" pitchFamily="34" charset="0"/>
              </a:rPr>
              <a:t>шевальє</a:t>
            </a:r>
            <a:r>
              <a:rPr lang="ru-RU" sz="1800" b="1" dirty="0">
                <a:latin typeface="Arial Black" pitchFamily="34" charset="0"/>
              </a:rPr>
              <a:t> і т. д. на </a:t>
            </a:r>
            <a:r>
              <a:rPr lang="ru-RU" sz="1800" b="1" dirty="0" err="1">
                <a:latin typeface="Arial Black" pitchFamily="34" charset="0"/>
              </a:rPr>
              <a:t>всіх</a:t>
            </a:r>
            <a:r>
              <a:rPr lang="ru-RU" sz="1800" b="1" dirty="0">
                <a:latin typeface="Arial Black" pitchFamily="34" charset="0"/>
              </a:rPr>
              <a:t> </a:t>
            </a:r>
            <a:r>
              <a:rPr lang="ru-RU" sz="1800" b="1" dirty="0" err="1">
                <a:latin typeface="Arial Black" pitchFamily="34" charset="0"/>
              </a:rPr>
              <a:t>мовах</a:t>
            </a:r>
            <a:r>
              <a:rPr lang="ru-RU" sz="1800" b="1" dirty="0">
                <a:latin typeface="Arial Black" pitchFamily="34" charset="0"/>
              </a:rPr>
              <a:t> значить вершник.</a:t>
            </a:r>
            <a:r>
              <a:rPr lang="ru-RU" sz="1800" dirty="0">
                <a:latin typeface="Arial Black" pitchFamily="34" charset="0"/>
              </a:rPr>
              <a:t> Але не просто вершник, а вершник у </a:t>
            </a:r>
            <a:r>
              <a:rPr lang="ru-RU" sz="1800" dirty="0" err="1">
                <a:latin typeface="Arial Black" pitchFamily="34" charset="0"/>
              </a:rPr>
              <a:t>шоломі</a:t>
            </a:r>
            <a:r>
              <a:rPr lang="ru-RU" sz="1800" dirty="0">
                <a:latin typeface="Arial Black" pitchFamily="34" charset="0"/>
              </a:rPr>
              <a:t>, </a:t>
            </a:r>
            <a:r>
              <a:rPr lang="ru-RU" sz="1800" dirty="0" err="1">
                <a:latin typeface="Arial Black" pitchFamily="34" charset="0"/>
              </a:rPr>
              <a:t>панцирі</a:t>
            </a:r>
            <a:r>
              <a:rPr lang="ru-RU" sz="1800" dirty="0">
                <a:latin typeface="Arial Black" pitchFamily="34" charset="0"/>
              </a:rPr>
              <a:t>, </a:t>
            </a:r>
            <a:r>
              <a:rPr lang="ru-RU" sz="1800" dirty="0" err="1">
                <a:latin typeface="Arial Black" pitchFamily="34" charset="0"/>
              </a:rPr>
              <a:t>із</a:t>
            </a:r>
            <a:r>
              <a:rPr lang="ru-RU" sz="1800" dirty="0">
                <a:latin typeface="Arial Black" pitchFamily="34" charset="0"/>
              </a:rPr>
              <a:t> щитом, </a:t>
            </a:r>
            <a:r>
              <a:rPr lang="ru-RU" sz="1800" dirty="0" err="1">
                <a:latin typeface="Arial Black" pitchFamily="34" charset="0"/>
              </a:rPr>
              <a:t>списом</a:t>
            </a:r>
            <a:r>
              <a:rPr lang="ru-RU" sz="1800" dirty="0">
                <a:latin typeface="Arial Black" pitchFamily="34" charset="0"/>
              </a:rPr>
              <a:t> і мечем. Усе </a:t>
            </a:r>
            <a:r>
              <a:rPr lang="ru-RU" sz="1800" dirty="0" err="1">
                <a:latin typeface="Arial Black" pitchFamily="34" charset="0"/>
              </a:rPr>
              <a:t>це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спорядження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було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дуже</a:t>
            </a:r>
            <a:r>
              <a:rPr lang="ru-RU" sz="1800" dirty="0">
                <a:latin typeface="Arial Black" pitchFamily="34" charset="0"/>
              </a:rPr>
              <a:t> дорогим: </a:t>
            </a:r>
            <a:r>
              <a:rPr lang="ru-RU" sz="1800" dirty="0" err="1">
                <a:latin typeface="Arial Black" pitchFamily="34" charset="0"/>
              </a:rPr>
              <a:t>ще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наприкінці</a:t>
            </a:r>
            <a:r>
              <a:rPr lang="ru-RU" sz="1800" dirty="0">
                <a:latin typeface="Arial Black" pitchFamily="34" charset="0"/>
              </a:rPr>
              <a:t> Х ст., коли </a:t>
            </a:r>
            <a:r>
              <a:rPr lang="ru-RU" sz="1800" dirty="0" err="1">
                <a:latin typeface="Arial Black" pitchFamily="34" charset="0"/>
              </a:rPr>
              <a:t>розрахунок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вівся</a:t>
            </a:r>
            <a:r>
              <a:rPr lang="ru-RU" sz="1800" dirty="0">
                <a:latin typeface="Arial Black" pitchFamily="34" charset="0"/>
              </a:rPr>
              <a:t> не на </a:t>
            </a:r>
            <a:r>
              <a:rPr lang="ru-RU" sz="1800" dirty="0" err="1">
                <a:latin typeface="Arial Black" pitchFamily="34" charset="0"/>
              </a:rPr>
              <a:t>гроші</a:t>
            </a:r>
            <a:r>
              <a:rPr lang="ru-RU" sz="1800" dirty="0">
                <a:latin typeface="Arial Black" pitchFamily="34" charset="0"/>
              </a:rPr>
              <a:t>, а на худобу, комплект </a:t>
            </a:r>
            <a:r>
              <a:rPr lang="ru-RU" sz="1800" dirty="0" err="1">
                <a:latin typeface="Arial Black" pitchFamily="34" charset="0"/>
              </a:rPr>
              <a:t>озброєння</a:t>
            </a:r>
            <a:r>
              <a:rPr lang="ru-RU" sz="1800" dirty="0">
                <a:latin typeface="Arial Black" pitchFamily="34" charset="0"/>
              </a:rPr>
              <a:t>, </a:t>
            </a:r>
            <a:r>
              <a:rPr lang="ru-RU" sz="1800" dirty="0" err="1">
                <a:latin typeface="Arial Black" pitchFamily="34" charset="0"/>
              </a:rPr>
              <a:t>тоді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ще</a:t>
            </a:r>
            <a:r>
              <a:rPr lang="ru-RU" sz="1800" dirty="0">
                <a:latin typeface="Arial Black" pitchFamily="34" charset="0"/>
              </a:rPr>
              <a:t> не </a:t>
            </a:r>
            <a:r>
              <a:rPr lang="ru-RU" sz="1800" dirty="0" err="1">
                <a:latin typeface="Arial Black" pitchFamily="34" charset="0"/>
              </a:rPr>
              <a:t>настільки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рясного</a:t>
            </a:r>
            <a:r>
              <a:rPr lang="ru-RU" sz="1800" dirty="0">
                <a:latin typeface="Arial Black" pitchFamily="34" charset="0"/>
              </a:rPr>
              <a:t> і складного, разом з конем </a:t>
            </a:r>
            <a:r>
              <a:rPr lang="ru-RU" sz="1800" dirty="0" err="1">
                <a:latin typeface="Arial Black" pitchFamily="34" charset="0"/>
              </a:rPr>
              <a:t>коштував</a:t>
            </a:r>
            <a:r>
              <a:rPr lang="ru-RU" sz="1800" dirty="0">
                <a:latin typeface="Arial Black" pitchFamily="34" charset="0"/>
              </a:rPr>
              <a:t> 45 </a:t>
            </a:r>
            <a:r>
              <a:rPr lang="ru-RU" sz="1800" dirty="0" err="1">
                <a:latin typeface="Arial Black" pitchFamily="34" charset="0"/>
              </a:rPr>
              <a:t>корів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чи</a:t>
            </a:r>
            <a:r>
              <a:rPr lang="ru-RU" sz="1800" dirty="0">
                <a:latin typeface="Arial Black" pitchFamily="34" charset="0"/>
              </a:rPr>
              <a:t> 15 </a:t>
            </a:r>
            <a:r>
              <a:rPr lang="ru-RU" sz="1800" dirty="0" err="1">
                <a:latin typeface="Arial Black" pitchFamily="34" charset="0"/>
              </a:rPr>
              <a:t>кобилиць</a:t>
            </a:r>
            <a:r>
              <a:rPr lang="ru-RU" sz="1800" dirty="0">
                <a:latin typeface="Arial Black" pitchFamily="34" charset="0"/>
              </a:rPr>
              <a:t>. А </a:t>
            </a:r>
            <a:r>
              <a:rPr lang="ru-RU" sz="1800" dirty="0" err="1">
                <a:latin typeface="Arial Black" pitchFamily="34" charset="0"/>
              </a:rPr>
              <a:t>це</a:t>
            </a:r>
            <a:r>
              <a:rPr lang="ru-RU" sz="1800" dirty="0">
                <a:latin typeface="Arial Black" pitchFamily="34" charset="0"/>
              </a:rPr>
              <a:t> величина </a:t>
            </a:r>
            <a:r>
              <a:rPr lang="ru-RU" sz="1800" dirty="0" err="1">
                <a:latin typeface="Arial Black" pitchFamily="34" charset="0"/>
              </a:rPr>
              <a:t>череди</a:t>
            </a:r>
            <a:r>
              <a:rPr lang="ru-RU" sz="1800" dirty="0">
                <a:latin typeface="Arial Black" pitchFamily="34" charset="0"/>
              </a:rPr>
              <a:t> </a:t>
            </a:r>
            <a:r>
              <a:rPr lang="ru-RU" sz="1800" dirty="0" err="1">
                <a:latin typeface="Arial Black" pitchFamily="34" charset="0"/>
              </a:rPr>
              <a:t>чи</a:t>
            </a:r>
            <a:r>
              <a:rPr lang="ru-RU" sz="1800" dirty="0">
                <a:latin typeface="Arial Black" pitchFamily="34" charset="0"/>
              </a:rPr>
              <a:t> табуна </a:t>
            </a:r>
            <a:r>
              <a:rPr lang="ru-RU" sz="1800" dirty="0" err="1">
                <a:latin typeface="Arial Black" pitchFamily="34" charset="0"/>
              </a:rPr>
              <a:t>цілого</a:t>
            </a:r>
            <a:r>
              <a:rPr lang="ru-RU" sz="1800" dirty="0">
                <a:latin typeface="Arial Black" pitchFamily="34" charset="0"/>
              </a:rPr>
              <a:t> села</a:t>
            </a:r>
            <a:endParaRPr lang="ru-RU" sz="1800" dirty="0">
              <a:latin typeface="Arial Black" pitchFamily="34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6326460" cy="4198114"/>
          </a:xfrm>
        </p:spPr>
      </p:pic>
    </p:spTree>
    <p:extLst>
      <p:ext uri="{BB962C8B-B14F-4D97-AF65-F5344CB8AC3E}">
        <p14:creationId xmlns:p14="http://schemas.microsoft.com/office/powerpoint/2010/main" val="13620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0"/>
            <a:ext cx="4968552" cy="6633274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67544" y="404664"/>
            <a:ext cx="3008313" cy="4691063"/>
          </a:xfrm>
        </p:spPr>
        <p:txBody>
          <a:bodyPr>
            <a:noAutofit/>
          </a:bodyPr>
          <a:lstStyle/>
          <a:p>
            <a:r>
              <a:rPr lang="ru-RU" dirty="0">
                <a:latin typeface="Arial Black" pitchFamily="34" charset="0"/>
              </a:rPr>
              <a:t>Лицарство </a:t>
            </a:r>
            <a:r>
              <a:rPr lang="ru-RU" dirty="0" err="1">
                <a:latin typeface="Arial Black" pitchFamily="34" charset="0"/>
              </a:rPr>
              <a:t>виникло</a:t>
            </a:r>
            <a:r>
              <a:rPr lang="ru-RU" dirty="0">
                <a:latin typeface="Arial Black" pitchFamily="34" charset="0"/>
              </a:rPr>
              <a:t> у </a:t>
            </a:r>
            <a:r>
              <a:rPr lang="ru-RU" dirty="0" err="1">
                <a:latin typeface="Arial Black" pitchFamily="34" charset="0"/>
                <a:hlinkClick r:id="rId3" tooltip="Франки"/>
              </a:rPr>
              <a:t>франків</a:t>
            </a:r>
            <a:r>
              <a:rPr lang="ru-RU" dirty="0">
                <a:latin typeface="Arial Black" pitchFamily="34" charset="0"/>
              </a:rPr>
              <a:t> у </a:t>
            </a:r>
            <a:r>
              <a:rPr lang="ru-RU" dirty="0" err="1">
                <a:latin typeface="Arial Black" pitchFamily="34" charset="0"/>
              </a:rPr>
              <a:t>зв'язку</a:t>
            </a:r>
            <a:r>
              <a:rPr lang="ru-RU" dirty="0">
                <a:latin typeface="Arial Black" pitchFamily="34" charset="0"/>
              </a:rPr>
              <a:t> з переходом у </a:t>
            </a:r>
            <a:r>
              <a:rPr lang="en-US" dirty="0">
                <a:latin typeface="Arial Black" pitchFamily="34" charset="0"/>
                <a:hlinkClick r:id="rId4" tooltip="VIII"/>
              </a:rPr>
              <a:t>VIII</a:t>
            </a:r>
            <a:r>
              <a:rPr lang="en-US" dirty="0">
                <a:latin typeface="Arial Black" pitchFamily="34" charset="0"/>
              </a:rPr>
              <a:t> </a:t>
            </a:r>
            <a:r>
              <a:rPr lang="ru-RU" dirty="0">
                <a:latin typeface="Arial Black" pitchFamily="34" charset="0"/>
              </a:rPr>
              <a:t>ст. </a:t>
            </a:r>
            <a:r>
              <a:rPr lang="ru-RU" dirty="0" err="1">
                <a:latin typeface="Arial Black" pitchFamily="34" charset="0"/>
              </a:rPr>
              <a:t>від</a:t>
            </a:r>
            <a:r>
              <a:rPr lang="ru-RU" dirty="0">
                <a:latin typeface="Arial Black" pitchFamily="34" charset="0"/>
              </a:rPr>
              <a:t> народного </a:t>
            </a:r>
            <a:r>
              <a:rPr lang="ru-RU" dirty="0" err="1">
                <a:latin typeface="Arial Black" pitchFamily="34" charset="0"/>
              </a:rPr>
              <a:t>пішого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війська</a:t>
            </a:r>
            <a:r>
              <a:rPr lang="ru-RU" dirty="0">
                <a:latin typeface="Arial Black" pitchFamily="34" charset="0"/>
              </a:rPr>
              <a:t> до </a:t>
            </a:r>
            <a:r>
              <a:rPr lang="ru-RU" dirty="0" err="1">
                <a:latin typeface="Arial Black" pitchFamily="34" charset="0"/>
              </a:rPr>
              <a:t>кінного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війська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5" tooltip="Васал"/>
              </a:rPr>
              <a:t>васалів</a:t>
            </a:r>
            <a:r>
              <a:rPr lang="ru-RU" dirty="0">
                <a:latin typeface="Arial Black" pitchFamily="34" charset="0"/>
              </a:rPr>
              <a:t>. </a:t>
            </a:r>
            <a:r>
              <a:rPr lang="ru-RU" dirty="0" err="1">
                <a:latin typeface="Arial Black" pitchFamily="34" charset="0"/>
              </a:rPr>
              <a:t>Піддавшись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впливу</a:t>
            </a:r>
            <a:r>
              <a:rPr lang="ru-RU" dirty="0">
                <a:latin typeface="Arial Black" pitchFamily="34" charset="0"/>
              </a:rPr>
              <a:t> церкви та </a:t>
            </a:r>
            <a:r>
              <a:rPr lang="ru-RU" dirty="0" err="1">
                <a:latin typeface="Arial Black" pitchFamily="34" charset="0"/>
              </a:rPr>
              <a:t>поезії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воно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виробило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моральний</a:t>
            </a:r>
            <a:r>
              <a:rPr lang="ru-RU" dirty="0">
                <a:latin typeface="Arial Black" pitchFamily="34" charset="0"/>
              </a:rPr>
              <a:t> та </a:t>
            </a:r>
            <a:r>
              <a:rPr lang="ru-RU" dirty="0" err="1">
                <a:latin typeface="Arial Black" pitchFamily="34" charset="0"/>
              </a:rPr>
              <a:t>естетичний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ідеал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воїна</a:t>
            </a:r>
            <a:r>
              <a:rPr lang="ru-RU" dirty="0">
                <a:latin typeface="Arial Black" pitchFamily="34" charset="0"/>
              </a:rPr>
              <a:t>, а в </a:t>
            </a:r>
            <a:r>
              <a:rPr lang="ru-RU" dirty="0" err="1">
                <a:latin typeface="Arial Black" pitchFamily="34" charset="0"/>
              </a:rPr>
              <a:t>епоху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6" tooltip="Хрестові походи"/>
              </a:rPr>
              <a:t>Хрестових</a:t>
            </a:r>
            <a:r>
              <a:rPr lang="ru-RU" dirty="0">
                <a:latin typeface="Arial Black" pitchFamily="34" charset="0"/>
                <a:hlinkClick r:id="rId6" tooltip="Хрестові походи"/>
              </a:rPr>
              <a:t> </a:t>
            </a:r>
            <a:r>
              <a:rPr lang="ru-RU" dirty="0" err="1">
                <a:latin typeface="Arial Black" pitchFamily="34" charset="0"/>
                <a:hlinkClick r:id="rId6" tooltip="Хрестові походи"/>
              </a:rPr>
              <a:t>походів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під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впливом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виниклих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тоді</a:t>
            </a:r>
            <a:r>
              <a:rPr lang="ru-RU" dirty="0">
                <a:latin typeface="Arial Black" pitchFamily="34" charset="0"/>
              </a:rPr>
              <a:t> духовно-</a:t>
            </a:r>
            <a:r>
              <a:rPr lang="ru-RU" dirty="0" err="1">
                <a:latin typeface="Arial Black" pitchFamily="34" charset="0"/>
              </a:rPr>
              <a:t>лицарських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7" tooltip="Лицарський орден"/>
              </a:rPr>
              <a:t>орденів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замкнувся</a:t>
            </a:r>
            <a:r>
              <a:rPr lang="ru-RU" dirty="0">
                <a:latin typeface="Arial Black" pitchFamily="34" charset="0"/>
              </a:rPr>
              <a:t> у </a:t>
            </a:r>
            <a:r>
              <a:rPr lang="ru-RU" dirty="0" err="1">
                <a:latin typeface="Arial Black" pitchFamily="34" charset="0"/>
              </a:rPr>
              <a:t>спадкову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аристократію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що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усвідомлювало</a:t>
            </a:r>
            <a:r>
              <a:rPr lang="ru-RU" dirty="0">
                <a:latin typeface="Arial Black" pitchFamily="34" charset="0"/>
              </a:rPr>
              <a:t> себе </a:t>
            </a:r>
            <a:r>
              <a:rPr lang="ru-RU" dirty="0" err="1">
                <a:latin typeface="Arial Black" pitchFamily="34" charset="0"/>
              </a:rPr>
              <a:t>міжнародним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військовим</a:t>
            </a:r>
            <a:r>
              <a:rPr lang="ru-RU" dirty="0">
                <a:latin typeface="Arial Black" pitchFamily="34" charset="0"/>
              </a:rPr>
              <a:t> орденом. </a:t>
            </a:r>
            <a:r>
              <a:rPr lang="ru-RU" dirty="0" err="1">
                <a:latin typeface="Arial Black" pitchFamily="34" charset="0"/>
              </a:rPr>
              <a:t>Посилення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державної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влади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перевага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піхоти</a:t>
            </a:r>
            <a:r>
              <a:rPr lang="ru-RU" dirty="0">
                <a:latin typeface="Arial Black" pitchFamily="34" charset="0"/>
              </a:rPr>
              <a:t> над </a:t>
            </a:r>
            <a:r>
              <a:rPr lang="ru-RU" dirty="0" err="1">
                <a:latin typeface="Arial Black" pitchFamily="34" charset="0"/>
              </a:rPr>
              <a:t>кіннотою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винахід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вогнепальної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зброї</a:t>
            </a:r>
            <a:r>
              <a:rPr lang="ru-RU" dirty="0">
                <a:latin typeface="Arial Black" pitchFamily="34" charset="0"/>
              </a:rPr>
              <a:t> та </a:t>
            </a:r>
            <a:r>
              <a:rPr lang="ru-RU" dirty="0" err="1">
                <a:latin typeface="Arial Black" pitchFamily="34" charset="0"/>
              </a:rPr>
              <a:t>створення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постійного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війська</a:t>
            </a:r>
            <a:r>
              <a:rPr lang="ru-RU" dirty="0">
                <a:latin typeface="Arial Black" pitchFamily="34" charset="0"/>
              </a:rPr>
              <a:t> до </a:t>
            </a:r>
            <a:r>
              <a:rPr lang="ru-RU" dirty="0" err="1">
                <a:latin typeface="Arial Black" pitchFamily="34" charset="0"/>
              </a:rPr>
              <a:t>кінця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Середньовіччя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перетворили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феодальне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лицарство</a:t>
            </a:r>
            <a:r>
              <a:rPr lang="ru-RU" dirty="0">
                <a:latin typeface="Arial Black" pitchFamily="34" charset="0"/>
              </a:rPr>
              <a:t> в </a:t>
            </a:r>
            <a:r>
              <a:rPr lang="ru-RU" dirty="0" err="1">
                <a:latin typeface="Arial Black" pitchFamily="34" charset="0"/>
              </a:rPr>
              <a:t>політичний</a:t>
            </a:r>
            <a:r>
              <a:rPr lang="ru-RU" dirty="0">
                <a:latin typeface="Arial Black" pitchFamily="34" charset="0"/>
              </a:rPr>
              <a:t> стан </a:t>
            </a:r>
            <a:r>
              <a:rPr lang="ru-RU" dirty="0" err="1">
                <a:latin typeface="Arial Black" pitchFamily="34" charset="0"/>
              </a:rPr>
              <a:t>титулованої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8" tooltip="Знать"/>
              </a:rPr>
              <a:t>знаті</a:t>
            </a:r>
            <a:r>
              <a:rPr lang="ru-RU" dirty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5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</a:t>
            </a:r>
            <a:br>
              <a:rPr lang="uk-UA" dirty="0" smtClean="0"/>
            </a:br>
            <a:r>
              <a:rPr lang="uk-UA" dirty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433" y="1196752"/>
            <a:ext cx="5652120" cy="403244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16632"/>
            <a:ext cx="3008313" cy="2952328"/>
          </a:xfrm>
        </p:spPr>
        <p:txBody>
          <a:bodyPr>
            <a:noAutofit/>
          </a:bodyPr>
          <a:lstStyle/>
          <a:p>
            <a:pPr fontAlgn="base"/>
            <a:r>
              <a:rPr lang="ru-RU" sz="1200" dirty="0" err="1">
                <a:latin typeface="Arial Black" pitchFamily="34" charset="0"/>
              </a:rPr>
              <a:t>Всупереч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поширеному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міфу</a:t>
            </a:r>
            <a:r>
              <a:rPr lang="ru-RU" sz="1200" dirty="0">
                <a:latin typeface="Arial Black" pitchFamily="34" charset="0"/>
              </a:rPr>
              <a:t>, </a:t>
            </a:r>
            <a:r>
              <a:rPr lang="ru-RU" sz="1200" dirty="0" err="1">
                <a:latin typeface="Arial Black" pitchFamily="34" charset="0"/>
              </a:rPr>
              <a:t>багато</a:t>
            </a:r>
            <a:r>
              <a:rPr lang="ru-RU" sz="1200" dirty="0">
                <a:latin typeface="Arial Black" pitchFamily="34" charset="0"/>
              </a:rPr>
              <a:t> з них </a:t>
            </a:r>
            <a:r>
              <a:rPr lang="ru-RU" sz="1200" dirty="0" err="1">
                <a:latin typeface="Arial Black" pitchFamily="34" charset="0"/>
              </a:rPr>
              <a:t>билися</a:t>
            </a:r>
            <a:r>
              <a:rPr lang="ru-RU" sz="1200" dirty="0">
                <a:latin typeface="Arial Black" pitchFamily="34" charset="0"/>
              </a:rPr>
              <a:t> не </a:t>
            </a:r>
            <a:r>
              <a:rPr lang="ru-RU" sz="1200" dirty="0" err="1">
                <a:latin typeface="Arial Black" pitchFamily="34" charset="0"/>
              </a:rPr>
              <a:t>тільки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врукопашну</a:t>
            </a:r>
            <a:r>
              <a:rPr lang="ru-RU" sz="1200" dirty="0">
                <a:latin typeface="Arial Black" pitchFamily="34" charset="0"/>
              </a:rPr>
              <a:t>. В </a:t>
            </a:r>
            <a:r>
              <a:rPr lang="ru-RU" sz="1200" dirty="0" err="1">
                <a:latin typeface="Arial Black" pitchFamily="34" charset="0"/>
              </a:rPr>
              <a:t>історії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згадується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чимало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знатних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лицарів</a:t>
            </a:r>
            <a:r>
              <a:rPr lang="ru-RU" sz="1200" dirty="0">
                <a:latin typeface="Arial Black" pitchFamily="34" charset="0"/>
              </a:rPr>
              <a:t>, </a:t>
            </a:r>
            <a:r>
              <a:rPr lang="ru-RU" sz="1200" dirty="0" err="1">
                <a:latin typeface="Arial Black" pitchFamily="34" charset="0"/>
              </a:rPr>
              <a:t>що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воліли</a:t>
            </a:r>
            <a:r>
              <a:rPr lang="ru-RU" sz="1200" dirty="0">
                <a:latin typeface="Arial Black" pitchFamily="34" charset="0"/>
              </a:rPr>
              <a:t> цибулю мечу</a:t>
            </a:r>
            <a:r>
              <a:rPr lang="ru-RU" sz="1200" dirty="0" smtClean="0">
                <a:latin typeface="Arial Black" pitchFamily="34" charset="0"/>
              </a:rPr>
              <a:t>.</a:t>
            </a:r>
          </a:p>
          <a:p>
            <a:pPr fontAlgn="base"/>
            <a:endParaRPr lang="ru-RU" sz="1200" dirty="0">
              <a:latin typeface="Arial Black" pitchFamily="34" charset="0"/>
            </a:endParaRPr>
          </a:p>
          <a:p>
            <a:pPr fontAlgn="base"/>
            <a:r>
              <a:rPr lang="ru-RU" sz="1200" dirty="0" err="1">
                <a:latin typeface="Arial Black" pitchFamily="34" charset="0"/>
              </a:rPr>
              <a:t>Лицарські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турніри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зародилися</a:t>
            </a:r>
            <a:r>
              <a:rPr lang="ru-RU" sz="1200" dirty="0">
                <a:latin typeface="Arial Black" pitchFamily="34" charset="0"/>
              </a:rPr>
              <a:t> у </a:t>
            </a:r>
            <a:r>
              <a:rPr lang="ru-RU" sz="1200" dirty="0" err="1">
                <a:latin typeface="Arial Black" pitchFamily="34" charset="0"/>
              </a:rPr>
              <a:t>Франції</a:t>
            </a:r>
            <a:r>
              <a:rPr lang="ru-RU" sz="1200" dirty="0">
                <a:latin typeface="Arial Black" pitchFamily="34" charset="0"/>
              </a:rPr>
              <a:t> та </a:t>
            </a:r>
            <a:r>
              <a:rPr lang="ru-RU" sz="1200" dirty="0" err="1">
                <a:latin typeface="Arial Black" pitchFamily="34" charset="0"/>
              </a:rPr>
              <a:t>Німеччини</a:t>
            </a:r>
            <a:r>
              <a:rPr lang="ru-RU" sz="1200" dirty="0">
                <a:latin typeface="Arial Black" pitchFamily="34" charset="0"/>
              </a:rPr>
              <a:t> в </a:t>
            </a:r>
            <a:r>
              <a:rPr lang="en-US" sz="1200" dirty="0">
                <a:latin typeface="Arial Black" pitchFamily="34" charset="0"/>
              </a:rPr>
              <a:t>XI </a:t>
            </a:r>
            <a:r>
              <a:rPr lang="ru-RU" sz="1200" dirty="0" err="1">
                <a:latin typeface="Arial Black" pitchFamily="34" charset="0"/>
              </a:rPr>
              <a:t>столітті</a:t>
            </a:r>
            <a:r>
              <a:rPr lang="ru-RU" sz="1200" dirty="0">
                <a:latin typeface="Arial Black" pitchFamily="34" charset="0"/>
              </a:rPr>
              <a:t>, і </a:t>
            </a:r>
            <a:r>
              <a:rPr lang="ru-RU" sz="1200" dirty="0" err="1">
                <a:latin typeface="Arial Black" pitchFamily="34" charset="0"/>
              </a:rPr>
              <a:t>пізніше</a:t>
            </a:r>
            <a:r>
              <a:rPr lang="ru-RU" sz="1200" dirty="0">
                <a:latin typeface="Arial Black" pitchFamily="34" charset="0"/>
              </a:rPr>
              <a:t> проникли </a:t>
            </a:r>
            <a:r>
              <a:rPr lang="ru-RU" sz="1200" dirty="0" err="1">
                <a:latin typeface="Arial Black" pitchFamily="34" charset="0"/>
              </a:rPr>
              <a:t>звідти</a:t>
            </a:r>
            <a:r>
              <a:rPr lang="ru-RU" sz="1200" dirty="0">
                <a:latin typeface="Arial Black" pitchFamily="34" charset="0"/>
              </a:rPr>
              <a:t> і в </a:t>
            </a:r>
            <a:r>
              <a:rPr lang="ru-RU" sz="1200" dirty="0" err="1">
                <a:latin typeface="Arial Black" pitchFamily="34" charset="0"/>
              </a:rPr>
              <a:t>інші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європейські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землі</a:t>
            </a:r>
            <a:r>
              <a:rPr lang="ru-RU" sz="1200" dirty="0" smtClean="0">
                <a:latin typeface="Arial Black" pitchFamily="34" charset="0"/>
              </a:rPr>
              <a:t>.</a:t>
            </a:r>
          </a:p>
          <a:p>
            <a:pPr fontAlgn="base"/>
            <a:endParaRPr lang="ru-RU" sz="1200" dirty="0">
              <a:latin typeface="Arial Black" pitchFamily="34" charset="0"/>
            </a:endParaRPr>
          </a:p>
          <a:p>
            <a:pPr fontAlgn="base"/>
            <a:r>
              <a:rPr lang="ru-RU" sz="1200" dirty="0" err="1">
                <a:latin typeface="Arial Black" pitchFamily="34" charset="0"/>
              </a:rPr>
              <a:t>Саме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завдяки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їм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з’явився</a:t>
            </a:r>
            <a:r>
              <a:rPr lang="ru-RU" sz="1200" dirty="0">
                <a:latin typeface="Arial Black" pitchFamily="34" charset="0"/>
              </a:rPr>
              <a:t> суд </a:t>
            </a:r>
            <a:r>
              <a:rPr lang="ru-RU" sz="1200" dirty="0" err="1">
                <a:latin typeface="Arial Black" pitchFamily="34" charset="0"/>
              </a:rPr>
              <a:t>поєдинком</a:t>
            </a:r>
            <a:r>
              <a:rPr lang="ru-RU" sz="1200" dirty="0">
                <a:latin typeface="Arial Black" pitchFamily="34" charset="0"/>
              </a:rPr>
              <a:t>, коли </a:t>
            </a:r>
            <a:r>
              <a:rPr lang="ru-RU" sz="1200" dirty="0" err="1">
                <a:latin typeface="Arial Black" pitchFamily="34" charset="0"/>
              </a:rPr>
              <a:t>обвинувачений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міг</a:t>
            </a:r>
            <a:r>
              <a:rPr lang="ru-RU" sz="1200" dirty="0">
                <a:latin typeface="Arial Black" pitchFamily="34" charset="0"/>
              </a:rPr>
              <a:t> довести свою правоту, взявши участь в </a:t>
            </a:r>
            <a:r>
              <a:rPr lang="ru-RU" sz="1200" dirty="0" err="1">
                <a:latin typeface="Arial Black" pitchFamily="34" charset="0"/>
              </a:rPr>
              <a:t>битві</a:t>
            </a:r>
            <a:r>
              <a:rPr lang="ru-RU" sz="1200" dirty="0">
                <a:latin typeface="Arial Black" pitchFamily="34" charset="0"/>
              </a:rPr>
              <a:t> не на </a:t>
            </a:r>
            <a:r>
              <a:rPr lang="ru-RU" sz="1200" dirty="0" err="1">
                <a:latin typeface="Arial Black" pitchFamily="34" charset="0"/>
              </a:rPr>
              <a:t>життя</a:t>
            </a:r>
            <a:r>
              <a:rPr lang="ru-RU" sz="1200" dirty="0">
                <a:latin typeface="Arial Black" pitchFamily="34" charset="0"/>
              </a:rPr>
              <a:t>, а на смерть</a:t>
            </a:r>
            <a:r>
              <a:rPr lang="ru-RU" sz="1200" dirty="0" smtClean="0">
                <a:latin typeface="Arial Black" pitchFamily="34" charset="0"/>
              </a:rPr>
              <a:t>.</a:t>
            </a:r>
          </a:p>
          <a:p>
            <a:pPr fontAlgn="base"/>
            <a:endParaRPr lang="ru-RU" sz="1200" dirty="0">
              <a:latin typeface="Arial Black" pitchFamily="34" charset="0"/>
            </a:endParaRPr>
          </a:p>
          <a:p>
            <a:pPr fontAlgn="base"/>
            <a:r>
              <a:rPr lang="ru-RU" sz="1200" dirty="0" err="1">
                <a:latin typeface="Arial Black" pitchFamily="34" charset="0"/>
              </a:rPr>
              <a:t>Більшість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майбутніх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лицарів</a:t>
            </a:r>
            <a:r>
              <a:rPr lang="ru-RU" sz="1200" dirty="0">
                <a:latin typeface="Arial Black" pitchFamily="34" charset="0"/>
              </a:rPr>
              <a:t> в </a:t>
            </a:r>
            <a:r>
              <a:rPr lang="ru-RU" sz="1200" dirty="0" err="1">
                <a:latin typeface="Arial Black" pitchFamily="34" charset="0"/>
              </a:rPr>
              <a:t>юності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були</a:t>
            </a:r>
            <a:r>
              <a:rPr lang="ru-RU" sz="1200" dirty="0">
                <a:latin typeface="Arial Black" pitchFamily="34" charset="0"/>
              </a:rPr>
              <a:t> пажами і </a:t>
            </a:r>
            <a:r>
              <a:rPr lang="ru-RU" sz="1200" dirty="0" err="1">
                <a:latin typeface="Arial Black" pitchFamily="34" charset="0"/>
              </a:rPr>
              <a:t>зброєносцями</a:t>
            </a:r>
            <a:r>
              <a:rPr lang="ru-RU" sz="1200" dirty="0">
                <a:latin typeface="Arial Black" pitchFamily="34" charset="0"/>
              </a:rPr>
              <a:t>. </a:t>
            </a:r>
            <a:endParaRPr lang="ru-RU" sz="1200" dirty="0" smtClean="0">
              <a:latin typeface="Arial Black" pitchFamily="34" charset="0"/>
            </a:endParaRPr>
          </a:p>
          <a:p>
            <a:pPr fontAlgn="base"/>
            <a:r>
              <a:rPr lang="ru-RU" sz="1200" dirty="0" smtClean="0">
                <a:latin typeface="Arial Black" pitchFamily="34" charset="0"/>
              </a:rPr>
              <a:t>Будучи </a:t>
            </a:r>
            <a:r>
              <a:rPr lang="ru-RU" sz="1200" dirty="0" err="1">
                <a:latin typeface="Arial Black" pitchFamily="34" charset="0"/>
              </a:rPr>
              <a:t>помічниками</a:t>
            </a:r>
            <a:r>
              <a:rPr lang="ru-RU" sz="1200" dirty="0">
                <a:latin typeface="Arial Black" pitchFamily="34" charset="0"/>
              </a:rPr>
              <a:t> старших </a:t>
            </a:r>
            <a:r>
              <a:rPr lang="ru-RU" sz="1200" dirty="0" err="1">
                <a:latin typeface="Arial Black" pitchFamily="34" charset="0"/>
              </a:rPr>
              <a:t>лицарів</a:t>
            </a:r>
            <a:r>
              <a:rPr lang="ru-RU" sz="1200" dirty="0">
                <a:latin typeface="Arial Black" pitchFamily="34" charset="0"/>
              </a:rPr>
              <a:t>, вони </a:t>
            </a:r>
            <a:r>
              <a:rPr lang="ru-RU" sz="1200" dirty="0" err="1">
                <a:latin typeface="Arial Black" pitchFamily="34" charset="0"/>
              </a:rPr>
              <a:t>вчилися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військової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справи</a:t>
            </a:r>
            <a:r>
              <a:rPr lang="ru-RU" sz="1200" dirty="0">
                <a:latin typeface="Arial Black" pitchFamily="34" charset="0"/>
              </a:rPr>
              <a:t> і </a:t>
            </a:r>
            <a:r>
              <a:rPr lang="ru-RU" sz="1200" dirty="0" err="1">
                <a:latin typeface="Arial Black" pitchFamily="34" charset="0"/>
              </a:rPr>
              <a:t>всьому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іншому</a:t>
            </a:r>
            <a:r>
              <a:rPr lang="ru-RU" sz="1200" dirty="0" smtClean="0">
                <a:latin typeface="Arial Black" pitchFamily="34" charset="0"/>
              </a:rPr>
              <a:t>.</a:t>
            </a:r>
          </a:p>
          <a:p>
            <a:pPr fontAlgn="base"/>
            <a:endParaRPr lang="ru-RU" sz="1200" dirty="0">
              <a:latin typeface="Arial Black" pitchFamily="34" charset="0"/>
            </a:endParaRPr>
          </a:p>
          <a:p>
            <a:pPr fontAlgn="base"/>
            <a:r>
              <a:rPr lang="ru-RU" sz="1200" dirty="0" err="1">
                <a:latin typeface="Arial Black" pitchFamily="34" charset="0"/>
              </a:rPr>
              <a:t>Лицарський</a:t>
            </a:r>
            <a:r>
              <a:rPr lang="ru-RU" sz="1200" dirty="0">
                <a:latin typeface="Arial Black" pitchFamily="34" charset="0"/>
              </a:rPr>
              <a:t> стан в </a:t>
            </a:r>
            <a:r>
              <a:rPr lang="ru-RU" sz="1200" dirty="0" err="1">
                <a:latin typeface="Arial Black" pitchFamily="34" charset="0"/>
              </a:rPr>
              <a:t>Європі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більш-менш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оформився</a:t>
            </a:r>
            <a:r>
              <a:rPr lang="ru-RU" sz="1200" dirty="0">
                <a:latin typeface="Arial Black" pitchFamily="34" charset="0"/>
              </a:rPr>
              <a:t> на </a:t>
            </a:r>
            <a:r>
              <a:rPr lang="ru-RU" sz="1200" dirty="0" err="1">
                <a:latin typeface="Arial Black" pitchFamily="34" charset="0"/>
              </a:rPr>
              <a:t>рубежі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en-US" sz="1200" dirty="0">
                <a:latin typeface="Arial Black" pitchFamily="34" charset="0"/>
              </a:rPr>
              <a:t>VIII-IX </a:t>
            </a:r>
            <a:r>
              <a:rPr lang="ru-RU" sz="1200" dirty="0" err="1">
                <a:latin typeface="Arial Black" pitchFamily="34" charset="0"/>
              </a:rPr>
              <a:t>століть</a:t>
            </a:r>
            <a:r>
              <a:rPr lang="ru-RU" sz="1200" dirty="0">
                <a:latin typeface="Arial Black" pitchFamily="34" charset="0"/>
              </a:rPr>
              <a:t>, в </a:t>
            </a:r>
            <a:r>
              <a:rPr lang="ru-RU" sz="1200" dirty="0" err="1">
                <a:latin typeface="Arial Black" pitchFamily="34" charset="0"/>
              </a:rPr>
              <a:t>епоху</a:t>
            </a:r>
            <a:r>
              <a:rPr lang="ru-RU" sz="1200" dirty="0">
                <a:latin typeface="Arial Black" pitchFamily="34" charset="0"/>
              </a:rPr>
              <a:t> </a:t>
            </a:r>
            <a:r>
              <a:rPr lang="ru-RU" sz="1200" dirty="0" err="1">
                <a:latin typeface="Arial Black" pitchFamily="34" charset="0"/>
              </a:rPr>
              <a:t>правління</a:t>
            </a:r>
            <a:r>
              <a:rPr lang="ru-RU" sz="1200" dirty="0">
                <a:latin typeface="Arial Black" pitchFamily="34" charset="0"/>
              </a:rPr>
              <a:t> Карав Великого </a:t>
            </a:r>
          </a:p>
          <a:p>
            <a:endParaRPr lang="ru-RU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436" y="1556792"/>
            <a:ext cx="5376597" cy="345638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476672"/>
            <a:ext cx="3008313" cy="4691063"/>
          </a:xfrm>
        </p:spPr>
        <p:txBody>
          <a:bodyPr>
            <a:noAutofit/>
          </a:bodyPr>
          <a:lstStyle/>
          <a:p>
            <a:r>
              <a:rPr lang="ru-RU" dirty="0" err="1">
                <a:latin typeface="Arial Black" pitchFamily="34" charset="0"/>
              </a:rPr>
              <a:t>Найпершими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лицарями</a:t>
            </a:r>
            <a:r>
              <a:rPr lang="ru-RU" dirty="0">
                <a:latin typeface="Arial Black" pitchFamily="34" charset="0"/>
              </a:rPr>
              <a:t> як </a:t>
            </a:r>
            <a:r>
              <a:rPr lang="ru-RU" dirty="0" err="1">
                <a:latin typeface="Arial Black" pitchFamily="34" charset="0"/>
              </a:rPr>
              <a:t>відомо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були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3" tooltip="Лицарі Круглого столу"/>
              </a:rPr>
              <a:t>Лицарі</a:t>
            </a:r>
            <a:r>
              <a:rPr lang="ru-RU" dirty="0">
                <a:latin typeface="Arial Black" pitchFamily="34" charset="0"/>
                <a:hlinkClick r:id="rId3" tooltip="Лицарі Круглого столу"/>
              </a:rPr>
              <a:t> Круглого столу</a:t>
            </a:r>
            <a:r>
              <a:rPr lang="ru-RU" dirty="0">
                <a:latin typeface="Arial Black" pitchFamily="34" charset="0"/>
              </a:rPr>
              <a:t> на </a:t>
            </a:r>
            <a:r>
              <a:rPr lang="ru-RU" dirty="0" err="1">
                <a:latin typeface="Arial Black" pitchFamily="34" charset="0"/>
              </a:rPr>
              <a:t>службі</a:t>
            </a:r>
            <a:r>
              <a:rPr lang="ru-RU" dirty="0">
                <a:latin typeface="Arial Black" pitchFamily="34" charset="0"/>
              </a:rPr>
              <a:t> у </a:t>
            </a:r>
            <a:r>
              <a:rPr lang="ru-RU" dirty="0">
                <a:latin typeface="Arial Black" pitchFamily="34" charset="0"/>
                <a:hlinkClick r:id="rId4" tooltip="Король Артур"/>
              </a:rPr>
              <a:t>Король Артура І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які</a:t>
            </a:r>
            <a:r>
              <a:rPr lang="ru-RU" dirty="0">
                <a:latin typeface="Arial Black" pitchFamily="34" charset="0"/>
              </a:rPr>
              <a:t> жили у V </a:t>
            </a:r>
            <a:r>
              <a:rPr lang="ru-RU" dirty="0" err="1" smtClean="0">
                <a:latin typeface="Arial Black" pitchFamily="34" charset="0"/>
              </a:rPr>
              <a:t>Столітті</a:t>
            </a:r>
            <a:r>
              <a:rPr lang="ru-RU" dirty="0" smtClean="0">
                <a:latin typeface="Arial Black" pitchFamily="34" charset="0"/>
              </a:rPr>
              <a:t> У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5" tooltip="Франки"/>
              </a:rPr>
              <a:t>франків</a:t>
            </a:r>
            <a:r>
              <a:rPr lang="ru-RU" dirty="0">
                <a:latin typeface="Arial Black" pitchFamily="34" charset="0"/>
              </a:rPr>
              <a:t>, у </a:t>
            </a:r>
            <a:r>
              <a:rPr lang="ru-RU" dirty="0" err="1">
                <a:latin typeface="Arial Black" pitchFamily="34" charset="0"/>
              </a:rPr>
              <a:t>збройних</a:t>
            </a:r>
            <a:r>
              <a:rPr lang="ru-RU" dirty="0">
                <a:latin typeface="Arial Black" pitchFamily="34" charset="0"/>
              </a:rPr>
              <a:t> силах </a:t>
            </a:r>
            <a:r>
              <a:rPr lang="ru-RU" dirty="0" err="1">
                <a:latin typeface="Arial Black" pitchFamily="34" charset="0"/>
              </a:rPr>
              <a:t>яких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ще</a:t>
            </a:r>
            <a:r>
              <a:rPr lang="ru-RU" dirty="0">
                <a:latin typeface="Arial Black" pitchFamily="34" charset="0"/>
              </a:rPr>
              <a:t> в </a:t>
            </a:r>
            <a:r>
              <a:rPr lang="ru-RU" dirty="0">
                <a:latin typeface="Arial Black" pitchFamily="34" charset="0"/>
                <a:hlinkClick r:id="rId6" tooltip="VII століття"/>
              </a:rPr>
              <a:t>VII </a:t>
            </a:r>
            <a:r>
              <a:rPr lang="ru-RU" dirty="0" err="1">
                <a:latin typeface="Arial Black" pitchFamily="34" charset="0"/>
                <a:hlinkClick r:id="rId6" tooltip="VII століття"/>
              </a:rPr>
              <a:t>столітті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</a:rPr>
              <a:t>переважало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піше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військо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кінноту</a:t>
            </a:r>
            <a:r>
              <a:rPr lang="ru-RU" dirty="0">
                <a:latin typeface="Arial Black" pitchFamily="34" charset="0"/>
              </a:rPr>
              <a:t> становили дружинники короля (</a:t>
            </a:r>
            <a:r>
              <a:rPr lang="ru-RU" dirty="0" err="1">
                <a:latin typeface="Arial Black" pitchFamily="34" charset="0"/>
                <a:hlinkClick r:id="rId7" tooltip="Антрустіони"/>
              </a:rPr>
              <a:t>антрустіони</a:t>
            </a:r>
            <a:r>
              <a:rPr lang="ru-RU" dirty="0">
                <a:latin typeface="Arial Black" pitchFamily="34" charset="0"/>
              </a:rPr>
              <a:t>). Лицарство проявило себе у </a:t>
            </a:r>
            <a:r>
              <a:rPr lang="ru-RU" dirty="0" err="1">
                <a:latin typeface="Arial Black" pitchFamily="34" charset="0"/>
                <a:hlinkClick r:id="rId8" tooltip="Франкська держава"/>
              </a:rPr>
              <a:t>Франкській</a:t>
            </a:r>
            <a:r>
              <a:rPr lang="ru-RU" dirty="0">
                <a:latin typeface="Arial Black" pitchFamily="34" charset="0"/>
                <a:hlinkClick r:id="rId8" tooltip="Франкська держава"/>
              </a:rPr>
              <a:t> </a:t>
            </a:r>
            <a:r>
              <a:rPr lang="ru-RU" dirty="0" err="1">
                <a:latin typeface="Arial Black" pitchFamily="34" charset="0"/>
                <a:hlinkClick r:id="rId8" tooltip="Франкська держава"/>
              </a:rPr>
              <a:t>державі</a:t>
            </a:r>
            <a:r>
              <a:rPr lang="ru-RU" dirty="0">
                <a:latin typeface="Arial Black" pitchFamily="34" charset="0"/>
              </a:rPr>
              <a:t> у першу </a:t>
            </a:r>
            <a:r>
              <a:rPr lang="ru-RU" dirty="0" err="1">
                <a:latin typeface="Arial Black" pitchFamily="34" charset="0"/>
              </a:rPr>
              <a:t>чергу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під</a:t>
            </a:r>
            <a:r>
              <a:rPr lang="ru-RU" dirty="0">
                <a:latin typeface="Arial Black" pitchFamily="34" charset="0"/>
              </a:rPr>
              <a:t> час нападу </a:t>
            </a:r>
            <a:r>
              <a:rPr lang="ru-RU" dirty="0" err="1">
                <a:latin typeface="Arial Black" pitchFamily="34" charset="0"/>
                <a:hlinkClick r:id="rId9" tooltip="Араби"/>
              </a:rPr>
              <a:t>арабів</a:t>
            </a:r>
            <a:r>
              <a:rPr lang="ru-RU" dirty="0">
                <a:latin typeface="Arial Black" pitchFamily="34" charset="0"/>
              </a:rPr>
              <a:t>, </a:t>
            </a:r>
            <a:r>
              <a:rPr lang="ru-RU" dirty="0" err="1">
                <a:latin typeface="Arial Black" pitchFamily="34" charset="0"/>
              </a:rPr>
              <a:t>які</a:t>
            </a:r>
            <a:r>
              <a:rPr lang="ru-RU" dirty="0">
                <a:latin typeface="Arial Black" pitchFamily="34" charset="0"/>
              </a:rPr>
              <a:t> разом з </a:t>
            </a:r>
            <a:r>
              <a:rPr lang="ru-RU" dirty="0" err="1">
                <a:latin typeface="Arial Black" pitchFamily="34" charset="0"/>
              </a:rPr>
              <a:t>християнськими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комітатами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  <a:hlinkClick r:id="rId10" tooltip="Іберійський півострів"/>
              </a:rPr>
              <a:t>Іберійського</a:t>
            </a:r>
            <a:r>
              <a:rPr lang="ru-RU" dirty="0">
                <a:latin typeface="Arial Black" pitchFamily="34" charset="0"/>
                <a:hlinkClick r:id="rId10" tooltip="Іберійський півострів"/>
              </a:rPr>
              <a:t> </a:t>
            </a:r>
            <a:r>
              <a:rPr lang="ru-RU" dirty="0" err="1">
                <a:latin typeface="Arial Black" pitchFamily="34" charset="0"/>
                <a:hlinkClick r:id="rId10" tooltip="Іберійський півострів"/>
              </a:rPr>
              <a:t>півострова</a:t>
            </a:r>
            <a:r>
              <a:rPr lang="ru-RU" dirty="0">
                <a:latin typeface="Arial Black" pitchFamily="34" charset="0"/>
              </a:rPr>
              <a:t> (</a:t>
            </a:r>
            <a:r>
              <a:rPr lang="ru-RU" dirty="0" err="1">
                <a:latin typeface="Arial Black" pitchFamily="34" charset="0"/>
              </a:rPr>
              <a:t>ті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перейшли</a:t>
            </a:r>
            <a:r>
              <a:rPr lang="ru-RU" dirty="0">
                <a:latin typeface="Arial Black" pitchFamily="34" charset="0"/>
              </a:rPr>
              <a:t> на </a:t>
            </a:r>
            <a:r>
              <a:rPr lang="ru-RU" dirty="0" err="1">
                <a:latin typeface="Arial Black" pitchFamily="34" charset="0"/>
              </a:rPr>
              <a:t>бік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арабів</a:t>
            </a:r>
            <a:r>
              <a:rPr lang="ru-RU" dirty="0">
                <a:latin typeface="Arial Black" pitchFamily="34" charset="0"/>
              </a:rPr>
              <a:t>) проникли в </a:t>
            </a:r>
            <a:r>
              <a:rPr lang="ru-RU" dirty="0" err="1">
                <a:latin typeface="Arial Black" pitchFamily="34" charset="0"/>
                <a:hlinkClick r:id="rId11" tooltip="Галлія"/>
              </a:rPr>
              <a:t>Галлію</a:t>
            </a:r>
            <a:r>
              <a:rPr lang="ru-RU" dirty="0">
                <a:latin typeface="Arial Black" pitchFamily="34" charset="0"/>
              </a:rPr>
              <a:t>. У </a:t>
            </a:r>
            <a:r>
              <a:rPr lang="ru-RU" dirty="0" err="1">
                <a:latin typeface="Arial Black" pitchFamily="34" charset="0"/>
                <a:hlinkClick r:id="rId11" tooltip="Галлія"/>
              </a:rPr>
              <a:t>Галлії</a:t>
            </a:r>
            <a:r>
              <a:rPr lang="ru-RU" dirty="0">
                <a:latin typeface="Arial Black" pitchFamily="34" charset="0"/>
              </a:rPr>
              <a:t> </a:t>
            </a:r>
            <a:r>
              <a:rPr lang="ru-RU" dirty="0" err="1">
                <a:latin typeface="Arial Black" pitchFamily="34" charset="0"/>
              </a:rPr>
              <a:t>вільним</a:t>
            </a:r>
            <a:r>
              <a:rPr lang="ru-RU" dirty="0">
                <a:latin typeface="Arial Black" pitchFamily="34" charset="0"/>
              </a:rPr>
              <a:t> селянам </a:t>
            </a:r>
            <a:r>
              <a:rPr lang="ru-RU" dirty="0" err="1">
                <a:latin typeface="Arial Black" pitchFamily="34" charset="0"/>
              </a:rPr>
              <a:t>було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несила</a:t>
            </a:r>
            <a:r>
              <a:rPr lang="ru-RU" dirty="0">
                <a:latin typeface="Arial Black" pitchFamily="34" charset="0"/>
              </a:rPr>
              <a:t> нести </a:t>
            </a:r>
            <a:r>
              <a:rPr lang="ru-RU" dirty="0" err="1">
                <a:latin typeface="Arial Black" pitchFamily="34" charset="0"/>
              </a:rPr>
              <a:t>кінну</a:t>
            </a:r>
            <a:r>
              <a:rPr lang="ru-RU" dirty="0">
                <a:latin typeface="Arial Black" pitchFamily="34" charset="0"/>
              </a:rPr>
              <a:t> службу у </a:t>
            </a:r>
            <a:r>
              <a:rPr lang="ru-RU" dirty="0" err="1">
                <a:latin typeface="Arial Black" pitchFamily="34" charset="0"/>
              </a:rPr>
              <a:t>довгих</a:t>
            </a:r>
            <a:r>
              <a:rPr lang="ru-RU" dirty="0">
                <a:latin typeface="Arial Black" pitchFamily="34" charset="0"/>
              </a:rPr>
              <a:t> походах, і </a:t>
            </a:r>
            <a:r>
              <a:rPr lang="ru-RU" dirty="0" err="1">
                <a:latin typeface="Arial Black" pitchFamily="34" charset="0"/>
                <a:hlinkClick r:id="rId12" tooltip="Каролінги"/>
              </a:rPr>
              <a:t>Каролінгам</a:t>
            </a:r>
            <a:r>
              <a:rPr lang="ru-RU" dirty="0">
                <a:latin typeface="Arial Black" pitchFamily="34" charset="0"/>
              </a:rPr>
              <a:t> для </a:t>
            </a:r>
            <a:r>
              <a:rPr lang="ru-RU" dirty="0" err="1">
                <a:latin typeface="Arial Black" pitchFamily="34" charset="0"/>
              </a:rPr>
              <a:t>створення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кінноти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довелося</a:t>
            </a:r>
            <a:r>
              <a:rPr lang="ru-RU" dirty="0">
                <a:latin typeface="Arial Black" pitchFamily="34" charset="0"/>
              </a:rPr>
              <a:t> </a:t>
            </a:r>
            <a:r>
              <a:rPr lang="ru-RU" dirty="0" err="1">
                <a:latin typeface="Arial Black" pitchFamily="34" charset="0"/>
              </a:rPr>
              <a:t>спиратися</a:t>
            </a:r>
            <a:r>
              <a:rPr lang="ru-RU" dirty="0">
                <a:latin typeface="Arial Black" pitchFamily="34" charset="0"/>
              </a:rPr>
              <a:t> на </a:t>
            </a:r>
            <a:r>
              <a:rPr lang="ru-RU" dirty="0" err="1">
                <a:latin typeface="Arial Black" pitchFamily="34" charset="0"/>
                <a:hlinkClick r:id="rId13" tooltip="Сеньйор"/>
              </a:rPr>
              <a:t>сеньйорат</a:t>
            </a:r>
            <a:r>
              <a:rPr lang="ru-RU" dirty="0">
                <a:latin typeface="Arial Black" pitchFamily="34" charset="0"/>
              </a:rPr>
              <a:t> (на </a:t>
            </a:r>
            <a:r>
              <a:rPr lang="ru-RU" dirty="0" err="1">
                <a:latin typeface="Arial Black" pitchFamily="34" charset="0"/>
              </a:rPr>
              <a:t>панів</a:t>
            </a:r>
            <a:r>
              <a:rPr lang="ru-RU" dirty="0">
                <a:latin typeface="Arial Black" pitchFamily="34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2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143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Рицарі та їхні ПОДВИГИ</vt:lpstr>
      <vt:lpstr>Лицар, рейтер, шевальє і т. д. на всіх мовах значить вершник. Але не просто вершник, а вершник у шоломі, панцирі, із щитом, списом і мечем. Усе це спорядження було дуже дорогим: ще наприкінці Х ст., коли розрахунок вівся не на гроші, а на худобу, комплект озброєння, тоді ще не настільки рясного і складного, разом з конем коштував 45 корів чи 15 кобилиць. А це величина череди чи табуна цілого села</vt:lpstr>
      <vt:lpstr> </vt:lpstr>
      <vt:lpstr>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Рицарі та їхні ПОДВИГИ</dc:title>
  <dc:creator>Tom</dc:creator>
  <cp:lastModifiedBy>Certified Windows</cp:lastModifiedBy>
  <cp:revision>4</cp:revision>
  <dcterms:created xsi:type="dcterms:W3CDTF">2022-11-22T20:54:24Z</dcterms:created>
  <dcterms:modified xsi:type="dcterms:W3CDTF">2022-11-22T21:28:02Z</dcterms:modified>
</cp:coreProperties>
</file>