
<file path=[Content_Types].xml><?xml version="1.0" encoding="utf-8"?>
<Types xmlns="http://schemas.openxmlformats.org/package/2006/content-types">
  <Default Extension="jpeg" ContentType="image/jpeg"/>
  <Default Extension="JPG" ContentType="image/.jp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71" r:id="rId6"/>
    <p:sldId id="259" r:id="rId7"/>
    <p:sldId id="260" r:id="rId8"/>
    <p:sldId id="262" r:id="rId9"/>
    <p:sldId id="26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5B233CA-AB65-40C5-80E5-7EC0995DC434}"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5B233CA-AB65-40C5-80E5-7EC0995DC434}"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5B233CA-AB65-40C5-80E5-7EC0995DC434}"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C5B233CA-AB65-40C5-80E5-7EC0995DC434}"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C5B233CA-AB65-40C5-80E5-7EC0995DC434}" type="datetimeFigureOut">
              <a:rPr lang="ru-RU" smtClean="0"/>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C5B233CA-AB65-40C5-80E5-7EC0995DC434}"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C5B233CA-AB65-40C5-80E5-7EC0995DC434}" type="datetimeFigureOut">
              <a:rPr lang="ru-RU" smtClean="0"/>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5B233CA-AB65-40C5-80E5-7EC0995DC434}" type="datetimeFigureOut">
              <a:rPr lang="ru-RU" smtClean="0"/>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B233CA-AB65-40C5-80E5-7EC0995DC434}" type="datetimeFigureOut">
              <a:rPr lang="ru-RU" smtClean="0"/>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5B233CA-AB65-40C5-80E5-7EC0995DC434}"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C5B233CA-AB65-40C5-80E5-7EC0995DC434}" type="datetimeFigureOut">
              <a:rPr lang="ru-RU" smtClean="0"/>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905D9A5-029B-46CD-BA17-6E02B4EC2B09}" type="slidenum">
              <a:rPr lang="ru-RU" smtClean="0"/>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233CA-AB65-40C5-80E5-7EC0995DC434}" type="datetimeFigureOut">
              <a:rPr lang="ru-RU" smtClean="0"/>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5D9A5-029B-46CD-BA17-6E02B4EC2B09}" type="slidenum">
              <a:rPr lang="ru-RU" smtClean="0"/>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10.wdp"/><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5.wdp"/><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130425"/>
            <a:ext cx="6480720" cy="1470025"/>
          </a:xfrm>
        </p:spPr>
        <p:txBody>
          <a:bodyPr>
            <a:noAutofit/>
          </a:bodyPr>
          <a:lstStyle/>
          <a:p>
            <a:r>
              <a:rPr lang="ru-RU" sz="4800" b="1" dirty="0">
                <a:latin typeface="Gabriola" panose="04040605051002020D02" pitchFamily="82" charset="0"/>
              </a:rPr>
              <a:t>Практичне</a:t>
            </a:r>
            <a:r>
              <a:rPr lang="ru-RU" sz="4800" b="1" dirty="0">
                <a:latin typeface="Gabriola" panose="04040605051002020D02" pitchFamily="82" charset="0"/>
              </a:rPr>
              <a:t> заняття «"Повчання дітям" Володимира Мономаха — кодекс настанов князівської родини»</a:t>
            </a:r>
            <a:br>
              <a:rPr lang="ru-RU" sz="4800" b="1" dirty="0">
                <a:latin typeface="Gabriola" panose="04040605051002020D02" pitchFamily="82" charset="0"/>
              </a:rPr>
            </a:br>
            <a:endParaRPr lang="ru-RU" sz="4800" b="1" dirty="0">
              <a:latin typeface="Gabriola" panose="04040605051002020D02" pitchFamily="82" charset="0"/>
            </a:endParaRPr>
          </a:p>
        </p:txBody>
      </p:sp>
      <p:sp>
        <p:nvSpPr>
          <p:cNvPr id="3" name="Подзаголовок 2"/>
          <p:cNvSpPr>
            <a:spLocks noGrp="1"/>
          </p:cNvSpPr>
          <p:nvPr>
            <p:ph type="subTitle" idx="1"/>
          </p:nvPr>
        </p:nvSpPr>
        <p:spPr>
          <a:xfrm>
            <a:off x="1403648" y="4725144"/>
            <a:ext cx="6400800" cy="1752600"/>
          </a:xfrm>
        </p:spPr>
        <p:txBody>
          <a:bodyPr>
            <a:noAutofit/>
          </a:bodyPr>
          <a:lstStyle/>
          <a:p>
            <a:endParaRPr lang="ru-RU" sz="2000" dirty="0">
              <a:solidFill>
                <a:schemeClr val="bg2">
                  <a:lumMod val="10000"/>
                </a:schemeClr>
              </a:solidFill>
              <a:latin typeface="Segoe Print" panose="020006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749433" y="-1280075"/>
            <a:ext cx="5685273"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75656" y="908720"/>
            <a:ext cx="6120680" cy="4524315"/>
          </a:xfrm>
          <a:prstGeom prst="rect">
            <a:avLst/>
          </a:prstGeom>
        </p:spPr>
        <p:txBody>
          <a:bodyPr wrap="square">
            <a:spAutoFit/>
          </a:bodyPr>
          <a:lstStyle/>
          <a:p>
            <a:r>
              <a:rPr lang="ru-RU" sz="2400" dirty="0" smtClean="0">
                <a:latin typeface="Segoe Print" panose="02000600000000000000" pitchFamily="2" charset="0"/>
              </a:rPr>
              <a:t>«Старих поважайте, неначе батька, а молодих, як братів своїх рідних.» Як би у наш час усі люди дотримувались цього правила,то були найщасливішими. Бо зараз,людей похилого віку,які декілька літ тому назад творили наше майбутнє,намагаючись зробити все,щоб нам жилось добре,багато з молоді не поважають і відносяться байдуже! Це дуже мене засмучує.</a:t>
            </a:r>
            <a:endParaRPr lang="ru-RU" sz="2400" dirty="0">
              <a:latin typeface="Segoe Print" panose="020006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749433" y="-1280075"/>
            <a:ext cx="5685273"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836712"/>
            <a:ext cx="6408712" cy="4708981"/>
          </a:xfrm>
          <a:prstGeom prst="rect">
            <a:avLst/>
          </a:prstGeom>
        </p:spPr>
        <p:txBody>
          <a:bodyPr wrap="square">
            <a:spAutoFit/>
          </a:bodyPr>
          <a:lstStyle/>
          <a:p>
            <a:pPr lvl="0" fontAlgn="base"/>
            <a:r>
              <a:rPr lang="ru-RU" sz="2000" dirty="0">
                <a:latin typeface="Segoe Print" panose="02000600000000000000" pitchFamily="2" charset="0"/>
              </a:rPr>
              <a:t>«Пам’ятайте, як повчав мудрий Василь,підтягнувши коло себе юнаків: при старших варто помовкувати, премудрих уважно слухати, старшим підкорятися, із однаковими і юними мати одностайність і розмови вести без лицемірства, та якнайбільше розумом вбирати буцімто губка. Не лютувати словом, не паплюжити нікого в розмові, не сміятися забагато. Очі держати додолу, а душу ввись.» Вважаю, що це означає поважати старших, прислухатися до їх порад,з однолітками бути чесним і ставитися,як до себе! Тоді тебе будуть поважати і ти досягнеш успіху у житті!</a:t>
            </a:r>
            <a:endParaRPr lang="ru-RU" sz="2000" dirty="0">
              <a:latin typeface="Segoe Print" panose="020006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749433" y="-1280075"/>
            <a:ext cx="5685273"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619672" y="908720"/>
            <a:ext cx="5760640" cy="4401205"/>
          </a:xfrm>
          <a:prstGeom prst="rect">
            <a:avLst/>
          </a:prstGeom>
        </p:spPr>
        <p:txBody>
          <a:bodyPr wrap="square">
            <a:spAutoFit/>
          </a:bodyPr>
          <a:lstStyle/>
          <a:p>
            <a:r>
              <a:rPr lang="ru-RU" sz="2000" dirty="0" smtClean="0">
                <a:latin typeface="Segoe Print" panose="02000600000000000000" pitchFamily="2" charset="0"/>
              </a:rPr>
              <a:t>«В домі своєму не лінитесь, та за всім пильнуйте самі, не покладайтесь на Бога чи на отрока, аби не насміялися люди ні над оселею вашою, ні над вашим обідом.» Кажучи іншими словами,місце,де ти живеш-твій показник тебе для оточуючих. Не потрібно на когось сподіватись,чогось чекати,а робити все самому. Ненавиджу безлад,він не дає змоги вільно пересуватися,відчувати себе у затишку. Тому підтримує це повчання та дотримуюсь його,чого раджу кожному. Кожна річ повинна мати своє місце!</a:t>
            </a:r>
            <a:endParaRPr lang="ru-RU" sz="2000" dirty="0">
              <a:latin typeface="Segoe Print" panose="020006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531730" y="-1062372"/>
            <a:ext cx="6120679"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03648" y="889844"/>
            <a:ext cx="6264696" cy="5355312"/>
          </a:xfrm>
          <a:prstGeom prst="rect">
            <a:avLst/>
          </a:prstGeom>
        </p:spPr>
        <p:txBody>
          <a:bodyPr wrap="square">
            <a:spAutoFit/>
          </a:bodyPr>
          <a:lstStyle/>
          <a:p>
            <a:r>
              <a:rPr lang="ru-RU" sz="1900" dirty="0" smtClean="0">
                <a:latin typeface="Segoe Print" panose="02000600000000000000" pitchFamily="2" charset="0"/>
              </a:rPr>
              <a:t>•	«Обману остерігайтесь,та пияцтва, та облуди, від того душа ваша гине і тіло.» Ще ніколи,за всю історію людства, брехня,пияцтво,блуд не приносили нічого гарного. У брехні ти путаєшся та з часом забуваєш,що є справжнім,а що ні. Пияцтво та блуд знищують твоє здоров’я, що не робить тебе щасливішим.</a:t>
            </a:r>
            <a:endParaRPr lang="ru-RU" sz="1900" dirty="0" smtClean="0">
              <a:latin typeface="Segoe Print" panose="02000600000000000000" pitchFamily="2" charset="0"/>
            </a:endParaRPr>
          </a:p>
          <a:p>
            <a:r>
              <a:rPr lang="ru-RU" sz="1900" dirty="0" smtClean="0">
                <a:latin typeface="Segoe Print" panose="02000600000000000000" pitchFamily="2" charset="0"/>
              </a:rPr>
              <a:t>•	«Куди б ви не вертали стежину рідною землею, не давайте творити зло та шкоду отрокам своїм ні у селах, ні у посівах, щоб люди не проклинали вас. А куди б не прийшли та де б не затрималися, наситьте та напийте нужденного.» Де не був би ти,не має значення, чи твоє це рідне село,чи чуже,допомагай людям і вони допоможуть тобі. Тоді у будь-якому місці будеш почувати себе в затишку та теплі))</a:t>
            </a:r>
            <a:endParaRPr lang="ru-RU" sz="1900" dirty="0">
              <a:latin typeface="Segoe Print" panose="020006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387714" y="-1206388"/>
            <a:ext cx="6408712"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03648" y="548680"/>
            <a:ext cx="6264696" cy="5940088"/>
          </a:xfrm>
          <a:prstGeom prst="rect">
            <a:avLst/>
          </a:prstGeom>
        </p:spPr>
        <p:txBody>
          <a:bodyPr wrap="square">
            <a:spAutoFit/>
          </a:bodyPr>
          <a:lstStyle/>
          <a:p>
            <a:r>
              <a:rPr lang="ru-RU" sz="2000" dirty="0" smtClean="0">
                <a:latin typeface="Segoe Print" panose="02000600000000000000" pitchFamily="2" charset="0"/>
              </a:rPr>
              <a:t>•	«Хвору людину провідайте. Небіжчика проведіть в послідню дорогу, адже усі ми смертні.» Це повчання про те,що не потрібно залишатися байдужим до людей з проблемами,бо ви теж можете опинитися у такій ситуації і залишитись самотнім у ній!</a:t>
            </a:r>
            <a:endParaRPr lang="ru-RU" sz="2000" dirty="0" smtClean="0">
              <a:latin typeface="Segoe Print" panose="02000600000000000000" pitchFamily="2" charset="0"/>
            </a:endParaRPr>
          </a:p>
          <a:p>
            <a:r>
              <a:rPr lang="ru-RU" sz="2000" dirty="0" smtClean="0">
                <a:latin typeface="Segoe Print" panose="02000600000000000000" pitchFamily="2" charset="0"/>
              </a:rPr>
              <a:t>•	«Щонайбільше поважайте гостя, звідкіля б він до вас не прийшов: простий або вельможний, або посол; якщо не маєте змоги по шанувати його подарунком, то хоча б пригостіть його їжею та питтям, адже він, пересуваючись далі, возвеличить вас у всіх землях доброю або злою людиною.» Думаю,що це значить,що потрібно з повагою та обережність ставитися до незнайомих людей. Адже відомо,що слава завжди йде попереду людини.</a:t>
            </a:r>
            <a:endParaRPr lang="ru-RU" sz="2000" dirty="0">
              <a:latin typeface="Segoe Print" panose="020006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Pictures\240_F_14734274_A4pvrh8ydlGUNxmDVHFNwjP6tcldePbe-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528" y="-99392"/>
            <a:ext cx="9056471"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uk-UA" b="1" dirty="0" smtClean="0">
                <a:latin typeface="Segoe Print" panose="02000600000000000000" pitchFamily="2" charset="0"/>
              </a:rPr>
              <a:t>Дайте відповіді </a:t>
            </a:r>
            <a:r>
              <a:rPr lang="uk-UA" b="1" dirty="0">
                <a:latin typeface="Segoe Print" panose="02000600000000000000" pitchFamily="2" charset="0"/>
              </a:rPr>
              <a:t>на питання</a:t>
            </a:r>
            <a:endParaRPr lang="ru-RU" b="1" dirty="0">
              <a:latin typeface="Segoe Print" panose="02000600000000000000" pitchFamily="2" charset="0"/>
            </a:endParaRPr>
          </a:p>
        </p:txBody>
      </p:sp>
      <p:sp>
        <p:nvSpPr>
          <p:cNvPr id="3" name="Объект 2"/>
          <p:cNvSpPr>
            <a:spLocks noGrp="1"/>
          </p:cNvSpPr>
          <p:nvPr>
            <p:ph idx="1"/>
          </p:nvPr>
        </p:nvSpPr>
        <p:spPr>
          <a:xfrm>
            <a:off x="457200" y="1844824"/>
            <a:ext cx="8229600" cy="4281339"/>
          </a:xfrm>
        </p:spPr>
        <p:txBody>
          <a:bodyPr>
            <a:normAutofit fontScale="92500" lnSpcReduction="10000"/>
          </a:bodyPr>
          <a:lstStyle/>
          <a:p>
            <a:pPr marL="514350" indent="-514350">
              <a:buFont typeface="+mj-lt"/>
              <a:buAutoNum type="arabicPeriod"/>
            </a:pPr>
            <a:r>
              <a:rPr lang="ru-RU" dirty="0" smtClean="0">
                <a:latin typeface="Segoe Print" panose="02000600000000000000" pitchFamily="2" charset="0"/>
              </a:rPr>
              <a:t>Із </a:t>
            </a:r>
            <a:r>
              <a:rPr lang="ru-RU" dirty="0">
                <a:latin typeface="Segoe Print" panose="02000600000000000000" pitchFamily="2" charset="0"/>
              </a:rPr>
              <a:t>якою метою написано цей </a:t>
            </a:r>
            <a:r>
              <a:rPr lang="ru-RU" dirty="0" smtClean="0">
                <a:latin typeface="Segoe Print" panose="02000600000000000000" pitchFamily="2" charset="0"/>
              </a:rPr>
              <a:t>твір?</a:t>
            </a:r>
            <a:endParaRPr lang="ru-RU" dirty="0" smtClean="0">
              <a:latin typeface="Segoe Print" panose="02000600000000000000" pitchFamily="2" charset="0"/>
            </a:endParaRPr>
          </a:p>
          <a:p>
            <a:pPr marL="514350" indent="-514350">
              <a:buFont typeface="+mj-lt"/>
              <a:buAutoNum type="arabicPeriod"/>
            </a:pPr>
            <a:r>
              <a:rPr lang="ru-RU" dirty="0" smtClean="0">
                <a:latin typeface="Segoe Print" panose="02000600000000000000" pitchFamily="2" charset="0"/>
              </a:rPr>
              <a:t>Чого </a:t>
            </a:r>
            <a:r>
              <a:rPr lang="ru-RU" dirty="0">
                <a:latin typeface="Segoe Print" panose="02000600000000000000" pitchFamily="2" charset="0"/>
              </a:rPr>
              <a:t>навчав своїх дітей Володимир Мономах? </a:t>
            </a:r>
            <a:endParaRPr lang="ru-RU" dirty="0" smtClean="0">
              <a:latin typeface="Segoe Print" panose="02000600000000000000" pitchFamily="2" charset="0"/>
            </a:endParaRPr>
          </a:p>
          <a:p>
            <a:pPr marL="514350" indent="-514350">
              <a:buFont typeface="+mj-lt"/>
              <a:buAutoNum type="arabicPeriod"/>
            </a:pPr>
            <a:r>
              <a:rPr lang="ru-RU" dirty="0" smtClean="0">
                <a:latin typeface="Segoe Print" panose="02000600000000000000" pitchFamily="2" charset="0"/>
              </a:rPr>
              <a:t>Чому </a:t>
            </a:r>
            <a:r>
              <a:rPr lang="ru-RU" dirty="0">
                <a:latin typeface="Segoe Print" panose="02000600000000000000" pitchFamily="2" charset="0"/>
              </a:rPr>
              <a:t>саме такими хотів бачити синів Володимир? </a:t>
            </a:r>
            <a:endParaRPr lang="ru-RU" dirty="0" smtClean="0">
              <a:latin typeface="Segoe Print" panose="02000600000000000000" pitchFamily="2" charset="0"/>
            </a:endParaRPr>
          </a:p>
          <a:p>
            <a:pPr marL="514350" indent="-514350">
              <a:buFont typeface="+mj-lt"/>
              <a:buAutoNum type="arabicPeriod"/>
            </a:pPr>
            <a:r>
              <a:rPr lang="ru-RU" dirty="0" smtClean="0">
                <a:latin typeface="Segoe Print" panose="02000600000000000000" pitchFamily="2" charset="0"/>
              </a:rPr>
              <a:t>Які </a:t>
            </a:r>
            <a:r>
              <a:rPr lang="ru-RU" dirty="0">
                <a:latin typeface="Segoe Print" panose="02000600000000000000" pitchFamily="2" charset="0"/>
              </a:rPr>
              <a:t>думки князя є актуальними й </a:t>
            </a:r>
            <a:r>
              <a:rPr lang="ru-RU" dirty="0" smtClean="0">
                <a:latin typeface="Segoe Print" panose="02000600000000000000" pitchFamily="2" charset="0"/>
              </a:rPr>
              <a:t>зараз?</a:t>
            </a:r>
            <a:endParaRPr lang="ru-RU" dirty="0" smtClean="0">
              <a:latin typeface="Segoe Print" panose="02000600000000000000" pitchFamily="2" charset="0"/>
            </a:endParaRPr>
          </a:p>
          <a:p>
            <a:pPr marL="514350" indent="-514350">
              <a:buFont typeface="+mj-lt"/>
              <a:buAutoNum type="arabicPeriod"/>
            </a:pPr>
            <a:r>
              <a:rPr lang="ru-RU" dirty="0" smtClean="0">
                <a:latin typeface="Segoe Print" panose="02000600000000000000" pitchFamily="2" charset="0"/>
              </a:rPr>
              <a:t>Яку </a:t>
            </a:r>
            <a:r>
              <a:rPr lang="ru-RU" dirty="0">
                <a:latin typeface="Segoe Print" panose="02000600000000000000" pitchFamily="2" charset="0"/>
              </a:rPr>
              <a:t>історичну інформацію можна почерпнути з твору?</a:t>
            </a:r>
            <a:endParaRPr lang="ru-RU" dirty="0">
              <a:latin typeface="Segoe Print" panose="02000600000000000000" pitchFamily="2" charset="0"/>
            </a:endParaRPr>
          </a:p>
          <a:p>
            <a:endParaRPr lang="ru-RU" dirty="0">
              <a:latin typeface="Segoe Print" panose="020006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40_F_14734274_A4pvrh8ydlGUNxmDVHFNwjP6tcldePbe-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260648"/>
            <a:ext cx="568863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Pictures\images-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 y="1772816"/>
            <a:ext cx="9266780" cy="501317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15616" y="474269"/>
            <a:ext cx="4104456" cy="1143000"/>
          </a:xfrm>
        </p:spPr>
        <p:txBody>
          <a:bodyPr/>
          <a:lstStyle/>
          <a:p>
            <a:r>
              <a:rPr lang="uk-UA" b="1" dirty="0" smtClean="0">
                <a:latin typeface="Segoe Print" panose="02000600000000000000" pitchFamily="2" charset="0"/>
              </a:rPr>
              <a:t>Мета:</a:t>
            </a:r>
            <a:endParaRPr lang="ru-RU" b="1" dirty="0">
              <a:latin typeface="Segoe Print" panose="02000600000000000000" pitchFamily="2" charset="0"/>
            </a:endParaRPr>
          </a:p>
        </p:txBody>
      </p:sp>
      <p:sp>
        <p:nvSpPr>
          <p:cNvPr id="3" name="Объект 2"/>
          <p:cNvSpPr>
            <a:spLocks noGrp="1"/>
          </p:cNvSpPr>
          <p:nvPr>
            <p:ph idx="1"/>
          </p:nvPr>
        </p:nvSpPr>
        <p:spPr>
          <a:xfrm>
            <a:off x="1043608" y="2636912"/>
            <a:ext cx="7526279" cy="4525963"/>
          </a:xfrm>
        </p:spPr>
        <p:txBody>
          <a:bodyPr>
            <a:normAutofit/>
          </a:bodyPr>
          <a:lstStyle/>
          <a:p>
            <a:pPr>
              <a:buSzPct val="200000"/>
              <a:buBlip>
                <a:blip r:embed="rId3"/>
              </a:buBlip>
            </a:pPr>
            <a:r>
              <a:rPr lang="ru-RU" sz="2400" dirty="0">
                <a:latin typeface="Segoe Print" panose="02000600000000000000" pitchFamily="2" charset="0"/>
              </a:rPr>
              <a:t>ознайомитися з видатним літературним твором Київської держави, дати йому оцінку як історичному </a:t>
            </a:r>
            <a:r>
              <a:rPr lang="ru-RU" sz="2400" dirty="0" smtClean="0">
                <a:latin typeface="Segoe Print" panose="02000600000000000000" pitchFamily="2" charset="0"/>
              </a:rPr>
              <a:t>джерелу.</a:t>
            </a:r>
            <a:endParaRPr lang="ru-RU" sz="2400" dirty="0" smtClean="0">
              <a:latin typeface="Segoe Print" panose="02000600000000000000" pitchFamily="2" charset="0"/>
            </a:endParaRPr>
          </a:p>
          <a:p>
            <a:pPr>
              <a:buSzPct val="200000"/>
              <a:buBlip>
                <a:blip r:embed="rId3"/>
              </a:buBlip>
            </a:pPr>
            <a:r>
              <a:rPr lang="ru-RU" sz="2400" dirty="0" smtClean="0">
                <a:latin typeface="Segoe Print" panose="02000600000000000000" pitchFamily="2" charset="0"/>
              </a:rPr>
              <a:t>Завдання </a:t>
            </a:r>
            <a:r>
              <a:rPr lang="ru-RU" sz="2400" dirty="0">
                <a:latin typeface="Segoe Print" panose="02000600000000000000" pitchFamily="2" charset="0"/>
              </a:rPr>
              <a:t>для підготовки до практичного заняття: за додатковою літературою або ресурсами Інтернету дізнайтеся про історію створення «Повчання дітям».</a:t>
            </a:r>
            <a:endParaRPr lang="ru-RU" sz="2400" dirty="0">
              <a:latin typeface="Segoe Print" panose="02000600000000000000" pitchFamily="2" charset="0"/>
            </a:endParaRPr>
          </a:p>
          <a:p>
            <a:endParaRPr lang="ru-RU" sz="2400" dirty="0">
              <a:latin typeface="Segoe Print" panose="020006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Pictures\240_F_14734274_A4pvrh8ydlGUNxmDVHFNwjP6tcldePbe-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0"/>
            <a:ext cx="7632848" cy="18002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7715200" cy="1143000"/>
          </a:xfrm>
        </p:spPr>
        <p:txBody>
          <a:bodyPr>
            <a:normAutofit/>
          </a:bodyPr>
          <a:lstStyle/>
          <a:p>
            <a:r>
              <a:rPr lang="ru-RU" sz="4000" b="1" dirty="0" smtClean="0">
                <a:latin typeface="Segoe Print" panose="02000600000000000000" pitchFamily="2" charset="0"/>
              </a:rPr>
              <a:t>Володимир Мономах</a:t>
            </a:r>
            <a:endParaRPr lang="ru-RU" sz="4000" b="1" dirty="0">
              <a:latin typeface="Segoe Print" panose="02000600000000000000" pitchFamily="2" charset="0"/>
            </a:endParaRPr>
          </a:p>
        </p:txBody>
      </p:sp>
      <p:pic>
        <p:nvPicPr>
          <p:cNvPr id="5122" name="Picture 2" descr="C:\Users\User\Pictures\пергамент-с-уп-отнением-воска-90408725-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5508104" cy="5587454"/>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6548" y="1835727"/>
            <a:ext cx="4467499" cy="4525963"/>
          </a:xfrm>
        </p:spPr>
        <p:txBody>
          <a:bodyPr>
            <a:noAutofit/>
          </a:bodyPr>
          <a:lstStyle/>
          <a:p>
            <a:pPr marL="0" indent="0">
              <a:buNone/>
            </a:pPr>
            <a:r>
              <a:rPr lang="ru-RU" sz="1600" dirty="0" smtClean="0">
                <a:latin typeface="Segoe Print" panose="02000600000000000000" pitchFamily="2" charset="0"/>
              </a:rPr>
              <a:t>       Володимир Мономах – видатний державний діяч, князь чернігівський та переяславський, великий князь київський, який здобув славу завдяки своїй реформаторській діяльності. Є онуком видатного київського князя Ярослава Мудрого.Володимир Мономах: роки правління – 1113 -1125</a:t>
            </a:r>
            <a:endParaRPr lang="ru-RU" sz="1600" dirty="0" smtClean="0">
              <a:latin typeface="Segoe Print" panose="02000600000000000000" pitchFamily="2" charset="0"/>
            </a:endParaRPr>
          </a:p>
          <a:p>
            <a:pPr marL="0" indent="0">
              <a:buNone/>
            </a:pPr>
            <a:r>
              <a:rPr lang="ru-RU" sz="1600" dirty="0" smtClean="0">
                <a:latin typeface="Segoe Print" panose="02000600000000000000" pitchFamily="2" charset="0"/>
              </a:rPr>
              <a:t>        Народився Володимир Всеволодович Мономах 1053 року. Матір’ю Володимира Мономаха була дочка візантійського імператора Константина Мономаха.Ще будучи в 12-річному віці він починає свою військово-політичну діяльність. Загалом протягом свого життя він здійснив більше 80 походів, більшість з яких були проти</a:t>
            </a:r>
            <a:endParaRPr lang="ru-RU" sz="1600" dirty="0">
              <a:latin typeface="Segoe Print" panose="02000600000000000000" pitchFamily="2"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53491"/>
            <a:ext cx="3374090" cy="40324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Pictures\png-transparent-scroll-paper-sheet-miscellaneous-template-desktop-wallpaper-thumbnail-removebg-preview.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65051" y="-34846"/>
            <a:ext cx="6336704" cy="684076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851920" y="1122552"/>
            <a:ext cx="4464496" cy="4754720"/>
          </a:xfrm>
        </p:spPr>
        <p:txBody>
          <a:bodyPr>
            <a:normAutofit fontScale="77500" lnSpcReduction="20000"/>
          </a:bodyPr>
          <a:lstStyle/>
          <a:p>
            <a:pPr marL="0" indent="0" algn="ctr">
              <a:buNone/>
            </a:pPr>
            <a:r>
              <a:rPr lang="uk-UA" dirty="0">
                <a:solidFill>
                  <a:schemeClr val="tx1">
                    <a:lumMod val="95000"/>
                    <a:lumOff val="5000"/>
                  </a:schemeClr>
                </a:solidFill>
                <a:latin typeface="Segoe Print" panose="02000600000000000000" pitchFamily="2" charset="0"/>
              </a:rPr>
              <a:t>Своє "Повчання дітям” князь Володимир написав у досить поважному віці, однак адресував його не лише дітям, а й усім нащадкам князівсько-боярського стану, про що пише він сам: «Діти мої або хто інший, слухаючи мою грамотицю, не посмійтеся з неї, а прийміть її до свого серця, і не лінуйтеся, а щиро трудіться».</a:t>
            </a:r>
            <a:endParaRPr lang="ru-RU" dirty="0">
              <a:solidFill>
                <a:schemeClr val="tx1">
                  <a:lumMod val="95000"/>
                  <a:lumOff val="5000"/>
                </a:schemeClr>
              </a:solidFill>
              <a:latin typeface="Segoe Print" panose="02000600000000000000" pitchFamily="2" charset="0"/>
            </a:endParaRPr>
          </a:p>
          <a:p>
            <a:pPr marL="0" indent="0" algn="ctr">
              <a:buNone/>
            </a:pPr>
            <a:endParaRPr lang="ru-RU" dirty="0">
              <a:solidFill>
                <a:schemeClr val="tx1">
                  <a:lumMod val="95000"/>
                  <a:lumOff val="5000"/>
                </a:schemeClr>
              </a:solidFill>
              <a:latin typeface="Segoe Print" panose="020006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548680"/>
            <a:ext cx="3325313" cy="432048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Pictures\png-transparent-scroll-paper-sheet-miscellaneous-template-desktop-wallpaper-thumbnail-removebg-preview.png"/>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71400"/>
            <a:ext cx="6804248" cy="705555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845840" y="908720"/>
            <a:ext cx="5112568" cy="4525963"/>
          </a:xfrm>
        </p:spPr>
        <p:txBody>
          <a:bodyPr>
            <a:noAutofit/>
          </a:bodyPr>
          <a:lstStyle/>
          <a:p>
            <a:pPr marL="0" indent="0">
              <a:buNone/>
            </a:pPr>
            <a:r>
              <a:rPr lang="ru-RU" sz="1550" b="1" dirty="0">
                <a:solidFill>
                  <a:schemeClr val="tx1">
                    <a:lumMod val="95000"/>
                    <a:lumOff val="5000"/>
                  </a:schemeClr>
                </a:solidFill>
                <a:latin typeface="Segoe Print" panose="02000600000000000000" pitchFamily="2" charset="0"/>
              </a:rPr>
              <a:t>Володимир Мономах вважав, що виховувати дітей слід на позитивних прикладах батьків, дідів. Одним із основних засобів виховання  князь вважав освіту: «Що вмієте, того не забувайте, а чого не вмієте, того навчайтесь, — як батько мій, дома сидячи, знав п'ять мов, через те й честь йому була в інших країнах..». Повчання Володимира Мономаха – визначна пам’ятка педагогічної літератури. Великий князь радить своїм дітям любити Батьківщину, захищати її від ворогів, бути хоробрим, трудитися, бути гуманними, чуйним до людей, поважати старших, жаліти дітей, сиріт, поважати жінок: “Перш за все не забувайте убогих, а яко можете, по силі годуйте їх і подавайте сиротам. І вдову захистіть, не дайте сильним губити людину. Хто б не був, правий чи винний перед вами, не вбивайте і не веліть убивати його; якщо і завинив хто в смерті, не губіть християнської душі.</a:t>
            </a:r>
            <a:endParaRPr lang="ru-RU" sz="1550" b="1" dirty="0">
              <a:solidFill>
                <a:schemeClr val="tx1">
                  <a:lumMod val="95000"/>
                  <a:lumOff val="5000"/>
                </a:schemeClr>
              </a:solidFill>
              <a:latin typeface="Segoe Print" panose="02000600000000000000" pitchFamily="2" charset="0"/>
            </a:endParaRPr>
          </a:p>
          <a:p>
            <a:pPr marL="0" indent="0">
              <a:buNone/>
            </a:pPr>
            <a:endParaRPr lang="ru-RU" sz="1550" b="1" dirty="0">
              <a:solidFill>
                <a:schemeClr val="tx1">
                  <a:lumMod val="95000"/>
                  <a:lumOff val="5000"/>
                </a:schemeClr>
              </a:solidFill>
              <a:latin typeface="Segoe Print" panose="02000600000000000000" pitchFamily="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730" y="1578039"/>
            <a:ext cx="3335693" cy="527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240_F_14734274_A4pvrh8ydlGUNxmDVHFNwjP6tcldePbe-removebg-preview.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998" y="27678"/>
            <a:ext cx="8731696"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11046" y="404664"/>
            <a:ext cx="8229600" cy="1143000"/>
          </a:xfrm>
        </p:spPr>
        <p:txBody>
          <a:bodyPr>
            <a:noAutofit/>
          </a:bodyPr>
          <a:lstStyle/>
          <a:p>
            <a:r>
              <a:rPr lang="uk-UA" sz="3600" b="1" dirty="0" smtClean="0">
                <a:latin typeface="Segoe Print" panose="02000600000000000000" pitchFamily="2" charset="0"/>
              </a:rPr>
              <a:t>Опрацювати </a:t>
            </a:r>
            <a:r>
              <a:rPr lang="uk-UA" sz="3600" b="1" dirty="0">
                <a:latin typeface="Segoe Print" panose="02000600000000000000" pitchFamily="2" charset="0"/>
              </a:rPr>
              <a:t>о</a:t>
            </a:r>
            <a:r>
              <a:rPr lang="ru-RU" sz="3600" b="1" dirty="0">
                <a:latin typeface="Segoe Print" panose="02000600000000000000" pitchFamily="2" charset="0"/>
              </a:rPr>
              <a:t>сновні повчання Володимира Мономаха</a:t>
            </a:r>
            <a:endParaRPr lang="ru-RU" sz="3600" b="1" dirty="0">
              <a:latin typeface="Segoe Print" panose="02000600000000000000" pitchFamily="2" charset="0"/>
            </a:endParaRPr>
          </a:p>
        </p:txBody>
      </p:sp>
      <p:pic>
        <p:nvPicPr>
          <p:cNvPr id="4099" name="Picture 3" descr="C:\Users\User\Pictures\scroll-vintage-frame-hand-drawn-vector-illustration-sketch-126597449-removebg-preview.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16200000">
            <a:off x="1286762" y="-180274"/>
            <a:ext cx="6300700"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2259926"/>
            <a:ext cx="6336704" cy="4247317"/>
          </a:xfrm>
          <a:prstGeom prst="rect">
            <a:avLst/>
          </a:prstGeom>
        </p:spPr>
        <p:txBody>
          <a:bodyPr wrap="square">
            <a:spAutoFit/>
          </a:bodyPr>
          <a:lstStyle/>
          <a:p>
            <a:r>
              <a:rPr lang="ru-RU" dirty="0" smtClean="0">
                <a:latin typeface="Segoe Print" panose="02000600000000000000" pitchFamily="2" charset="0"/>
              </a:rPr>
              <a:t>«Не забувати убогих та якщо можете, по силі нагодуйте їх і подавайте милостині безбатченкам. Та вдову обороніть, не дайте більш дужим згубити людину. Ким би він не був, невинний чи винуватий перед вами, не губіть та не веліть позбуватися його; якщо і провинився хто в смерті, не плюндруйте християнської душі.» — цим він каже,що не важливо від ситуації,роду,положення у суспільстві,потрібно завжди залишатися людиною,допомагати оточуючим! Я впевнена,що у нашому житті все підвладно закону «бумеранга» — щоб ти не зробив,погане,чи хороше,воно до тебе повернеться. Тому з цим повчанням я повністю згодна!</a:t>
            </a:r>
            <a:endParaRPr lang="ru-RU" dirty="0">
              <a:latin typeface="Segoe Print" panose="020006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778630" y="-1567694"/>
            <a:ext cx="5685273"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24922" y="908720"/>
            <a:ext cx="6192688" cy="3477875"/>
          </a:xfrm>
          <a:prstGeom prst="rect">
            <a:avLst/>
          </a:prstGeom>
        </p:spPr>
        <p:txBody>
          <a:bodyPr wrap="square">
            <a:spAutoFit/>
          </a:bodyPr>
          <a:lstStyle/>
          <a:p>
            <a:r>
              <a:rPr lang="ru-RU" sz="2000" dirty="0" smtClean="0">
                <a:latin typeface="Segoe Print" panose="02000600000000000000" pitchFamily="2" charset="0"/>
              </a:rPr>
              <a:t>«Якщо, все ж таки, вам прийдеться цілувати хрест перед братами рідними або перед будь-ким, то насамперед запитайте власного серця, на чому ви спроможетеся стояти непохитно, і тільки-тільки після цього цілуйте. А давши клятву, не переступайте її, бо ви згубите душу свою.» Думаю це значить,що прийнявши якесь рішення та пообіцявши щось собі чи комусь іншому,потрібно цього дотримуватись і виконувати.</a:t>
            </a:r>
            <a:endParaRPr lang="ru-RU" sz="2000" dirty="0">
              <a:latin typeface="Segoe Print" panose="020006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scroll-vintage-frame-hand-drawn-vector-illustration-sketch-126597449-removebg-preview.png"/>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Layer>
                </a14:imgProps>
              </a:ext>
              <a:ext uri="{28A0092B-C50C-407E-A947-70E740481C1C}">
                <a14:useLocalDpi xmlns:a14="http://schemas.microsoft.com/office/drawing/2010/main" val="0"/>
              </a:ext>
            </a:extLst>
          </a:blip>
          <a:srcRect l="12920" r="11527"/>
          <a:stretch>
            <a:fillRect/>
          </a:stretch>
        </p:blipFill>
        <p:spPr bwMode="auto">
          <a:xfrm rot="16200000">
            <a:off x="1778630" y="-1567694"/>
            <a:ext cx="5685273" cy="9198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24922" y="908720"/>
            <a:ext cx="6192688" cy="4524315"/>
          </a:xfrm>
          <a:prstGeom prst="rect">
            <a:avLst/>
          </a:prstGeom>
        </p:spPr>
        <p:txBody>
          <a:bodyPr wrap="square">
            <a:spAutoFit/>
          </a:bodyPr>
          <a:lstStyle/>
          <a:p>
            <a:pPr lvl="0" fontAlgn="base"/>
            <a:r>
              <a:rPr lang="ru-RU" sz="2400" dirty="0">
                <a:latin typeface="Segoe Print" panose="02000600000000000000" pitchFamily="2" charset="0"/>
              </a:rPr>
              <a:t>«Повік-віків не майте гордощів у серці своєму і у розумі, а проголосіть : сьогодні я живий, а завтра помру; усі ми смертні.» Це висловлювання мені подобається більша за все,через те,що воно втілює мої рідні думки. Завжди дотримувалась правила убивати в собі гордість,особливо по відношенню до близьких та рідних , вона ні до чого тобі буде,коли ти залишишся самотнім!</a:t>
            </a:r>
            <a:endParaRPr lang="ru-RU" sz="2400" dirty="0">
              <a:latin typeface="Segoe Print" panose="02000600000000000000" pitchFamily="2"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6474</Words>
  <Application>WPS Presentation</Application>
  <PresentationFormat>Экран (4:3)</PresentationFormat>
  <Paragraphs>48</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Gabriola</vt:lpstr>
      <vt:lpstr>Segoe Print</vt:lpstr>
      <vt:lpstr>Microsoft YaHei</vt:lpstr>
      <vt:lpstr>Arial Unicode MS</vt:lpstr>
      <vt:lpstr>Calibri</vt:lpstr>
      <vt:lpstr>Тема Office</vt:lpstr>
      <vt:lpstr>Практичне заняття «"Повчання дітям" Володимира Мономаха — кодекс настанов князівської родини» </vt:lpstr>
      <vt:lpstr>PowerPoint 演示文稿</vt:lpstr>
      <vt:lpstr>Мета:</vt:lpstr>
      <vt:lpstr>Володимир Мономах</vt:lpstr>
      <vt:lpstr>PowerPoint 演示文稿</vt:lpstr>
      <vt:lpstr>PowerPoint 演示文稿</vt:lpstr>
      <vt:lpstr>Опрацювати основні повчання Володимира Мономаха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Дайте відповіді на питання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 «"Повчання дітям" Володимира Мономаха — кодекс настанов князівської родини»</dc:title>
  <dc:creator>User</dc:creator>
  <cp:lastModifiedBy>Administrator</cp:lastModifiedBy>
  <cp:revision>8</cp:revision>
  <dcterms:created xsi:type="dcterms:W3CDTF">2023-01-12T19:17:00Z</dcterms:created>
  <dcterms:modified xsi:type="dcterms:W3CDTF">2024-01-30T16:26:19Z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73438D896837410FA063A1E4584B1196_13</vt:lpwstr>
  </property>
  <property fmtid="{D5CDD505-2E9C-101B-9397-08002B2CF9AE}" pid="3" name="KSOProductBuildVer">
    <vt:lpwstr>1033-12.2.0.13431</vt:lpwstr>
  </property>
</Properties>
</file>